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alew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36CCCB9-DE46-4A74-8833-8D5CD183D490}">
  <a:tblStyle styleId="{D36CCCB9-DE46-4A74-8833-8D5CD183D49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4.xml"/><Relationship Id="rId42" Type="http://schemas.openxmlformats.org/officeDocument/2006/relationships/font" Target="fonts/Lato-regular.fntdata"/><Relationship Id="rId41" Type="http://schemas.openxmlformats.org/officeDocument/2006/relationships/font" Target="fonts/Raleway-boldItalic.fntdata"/><Relationship Id="rId22" Type="http://schemas.openxmlformats.org/officeDocument/2006/relationships/slide" Target="slides/slide16.xml"/><Relationship Id="rId44" Type="http://schemas.openxmlformats.org/officeDocument/2006/relationships/font" Target="fonts/Lato-italic.fntdata"/><Relationship Id="rId21" Type="http://schemas.openxmlformats.org/officeDocument/2006/relationships/slide" Target="slides/slide15.xml"/><Relationship Id="rId43" Type="http://schemas.openxmlformats.org/officeDocument/2006/relationships/font" Target="fonts/La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bold.fntdata"/><Relationship Id="rId16" Type="http://schemas.openxmlformats.org/officeDocument/2006/relationships/slide" Target="slides/slide10.xml"/><Relationship Id="rId38" Type="http://schemas.openxmlformats.org/officeDocument/2006/relationships/font" Target="fonts/Raleway-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f9662cdd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f9662cdd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f9662cdd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f9662cdd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fbd7ffda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fbd7ffda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f9662cdd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f9662cdd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f9662cdd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f9662cdd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f9662cdd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f9662cdd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3cfb4535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3cfb4535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3cfb453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3cfb453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f9662cdd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6f9662cdd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f9662cdd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f9662cdd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3cfb4535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3cfb4535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6f9662cdd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6f9662cdd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3cfb4535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3cfb4535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6f9662cdd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6f9662cdd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6f9662cdd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f9662cdd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f9662cdd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6f9662cdd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6f9662cdd1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6f9662cdd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6f9662cdd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6f9662cdd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f9a884ef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f9a884ef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587ee98e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587ee98e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f9662cd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f9662cd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6f9662cdd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6f9662cdd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f9662cdd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6f9662cdd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f9662cdd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f9662cdd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f9662cdd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f9662cdd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f9662cdd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f9662cdd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f9662cdd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f9662cdd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f9662cdd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f9662cdd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6f9662cdd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6f9662cdd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CASCON 2019</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Student Paper Presentation</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Nov 04, 2019</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CASCON 2019</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Student Paper Presentation</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Nov 04, 2019</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s://blog.container-solutions.com/using-binpack-with-docker-swar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hyperlink" Target="https://www.flaticon.com/authors/freepik" TargetMode="External"/><Relationship Id="rId5" Type="http://schemas.openxmlformats.org/officeDocument/2006/relationships/hyperlink" Target="https://www.flaticon.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s://www.flaticon.com/authors/freepik" TargetMode="External"/><Relationship Id="rId5" Type="http://schemas.openxmlformats.org/officeDocument/2006/relationships/hyperlink" Target="https://www.flaticon.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hyperlink" Target="https://www.flaticon.com/authors/freepik" TargetMode="External"/><Relationship Id="rId5" Type="http://schemas.openxmlformats.org/officeDocument/2006/relationships/hyperlink" Target="https://www.flaticon.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www.nima-dev.com/" TargetMode="External"/><Relationship Id="rId4" Type="http://schemas.openxmlformats.org/officeDocument/2006/relationships/hyperlink" Target="http://www.nima-dev.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000000"/>
                </a:solidFill>
              </a:rPr>
              <a:t>Optimizing Serverless Computing: Introducing an Adaptive Function Placement Algorithm</a:t>
            </a:r>
            <a:endParaRPr sz="3000">
              <a:solidFill>
                <a:srgbClr val="000000"/>
              </a:solidFill>
            </a:endParaRPr>
          </a:p>
        </p:txBody>
      </p:sp>
      <p:sp>
        <p:nvSpPr>
          <p:cNvPr id="177" name="Google Shape;177;p18"/>
          <p:cNvSpPr txBox="1"/>
          <p:nvPr>
            <p:ph idx="1" type="subTitle"/>
          </p:nvPr>
        </p:nvSpPr>
        <p:spPr>
          <a:xfrm>
            <a:off x="1065276" y="3012325"/>
            <a:ext cx="3274200" cy="54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400"/>
              <a:t>Nima Mahmoudi</a:t>
            </a:r>
            <a:r>
              <a:rPr lang="en-GB" sz="1400"/>
              <a:t> and Changyuan Lin</a:t>
            </a:r>
            <a:endParaRPr sz="1400"/>
          </a:p>
          <a:p>
            <a:pPr indent="0" lvl="0" marL="0" rtl="0" algn="ctr">
              <a:spcBef>
                <a:spcPts val="0"/>
              </a:spcBef>
              <a:spcAft>
                <a:spcPts val="0"/>
              </a:spcAft>
              <a:buNone/>
            </a:pPr>
            <a:r>
              <a:rPr lang="en-GB" sz="1400"/>
              <a:t>University of Alberta</a:t>
            </a:r>
            <a:endParaRPr sz="1400"/>
          </a:p>
        </p:txBody>
      </p:sp>
      <p:sp>
        <p:nvSpPr>
          <p:cNvPr id="178" name="Google Shape;178;p18"/>
          <p:cNvSpPr txBox="1"/>
          <p:nvPr/>
        </p:nvSpPr>
        <p:spPr>
          <a:xfrm>
            <a:off x="4407675" y="3012325"/>
            <a:ext cx="3224400" cy="54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1"/>
                </a:solidFill>
                <a:latin typeface="Lato"/>
                <a:ea typeface="Lato"/>
                <a:cs typeface="Lato"/>
                <a:sym typeface="Lato"/>
              </a:rPr>
              <a:t>Hamzeh Khazaei and Marin Litoiu</a:t>
            </a:r>
            <a:endParaRPr>
              <a:solidFill>
                <a:schemeClr val="accent1"/>
              </a:solidFill>
              <a:latin typeface="Lato"/>
              <a:ea typeface="Lato"/>
              <a:cs typeface="Lato"/>
              <a:sym typeface="Lato"/>
            </a:endParaRPr>
          </a:p>
          <a:p>
            <a:pPr indent="0" lvl="0" marL="0" rtl="0" algn="ctr">
              <a:spcBef>
                <a:spcPts val="0"/>
              </a:spcBef>
              <a:spcAft>
                <a:spcPts val="0"/>
              </a:spcAft>
              <a:buNone/>
            </a:pPr>
            <a:r>
              <a:rPr lang="en-GB">
                <a:solidFill>
                  <a:schemeClr val="accent1"/>
                </a:solidFill>
                <a:latin typeface="Lato"/>
                <a:ea typeface="Lato"/>
                <a:cs typeface="Lato"/>
                <a:sym typeface="Lato"/>
              </a:rPr>
              <a:t>York University</a:t>
            </a:r>
            <a:endParaRPr>
              <a:solidFill>
                <a:schemeClr val="accen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Container Placement Algorithm</a:t>
            </a:r>
            <a:endParaRPr/>
          </a:p>
          <a:p>
            <a:pPr indent="0" lvl="0" marL="0" rtl="0" algn="l">
              <a:spcBef>
                <a:spcPts val="0"/>
              </a:spcBef>
              <a:spcAft>
                <a:spcPts val="0"/>
              </a:spcAft>
              <a:buNone/>
            </a:pPr>
            <a:r>
              <a:rPr lang="en-GB"/>
              <a:t>(Scheduler)</a:t>
            </a:r>
            <a:endParaRPr/>
          </a:p>
        </p:txBody>
      </p:sp>
      <p:sp>
        <p:nvSpPr>
          <p:cNvPr id="249" name="Google Shape;249;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Container Placement Algorithms</a:t>
            </a:r>
            <a:endParaRPr/>
          </a:p>
        </p:txBody>
      </p:sp>
      <p:sp>
        <p:nvSpPr>
          <p:cNvPr id="255" name="Google Shape;255;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rPr>
              <a:t>‹#›</a:t>
            </a:fld>
            <a:endParaRPr>
              <a:solidFill>
                <a:schemeClr val="accent1"/>
              </a:solidFill>
            </a:endParaRPr>
          </a:p>
        </p:txBody>
      </p:sp>
      <p:sp>
        <p:nvSpPr>
          <p:cNvPr id="256" name="Google Shape;256;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Which VM should we deploy on?</a:t>
            </a:r>
            <a:endParaRPr sz="1700"/>
          </a:p>
          <a:p>
            <a:pPr indent="-323850" lvl="1" marL="914400" rtl="0" algn="l">
              <a:spcBef>
                <a:spcPts val="0"/>
              </a:spcBef>
              <a:spcAft>
                <a:spcPts val="0"/>
              </a:spcAft>
              <a:buSzPts val="1500"/>
              <a:buChar char="○"/>
            </a:pPr>
            <a:r>
              <a:rPr lang="en-GB" sz="1500"/>
              <a:t>Deploying a new function</a:t>
            </a:r>
            <a:endParaRPr sz="1500"/>
          </a:p>
          <a:p>
            <a:pPr indent="-323850" lvl="1" marL="914400" rtl="0" algn="l">
              <a:spcBef>
                <a:spcPts val="0"/>
              </a:spcBef>
              <a:spcAft>
                <a:spcPts val="0"/>
              </a:spcAft>
              <a:buSzPts val="1500"/>
              <a:buChar char="○"/>
            </a:pPr>
            <a:r>
              <a:rPr lang="en-GB" sz="1500"/>
              <a:t>Horizontally scaling an existing container</a:t>
            </a:r>
            <a:endParaRPr sz="1500"/>
          </a:p>
          <a:p>
            <a:pPr indent="-336550" lvl="0" marL="457200" rtl="0" algn="l">
              <a:spcBef>
                <a:spcPts val="0"/>
              </a:spcBef>
              <a:spcAft>
                <a:spcPts val="0"/>
              </a:spcAft>
              <a:buSzPts val="1700"/>
              <a:buChar char="●"/>
            </a:pPr>
            <a:r>
              <a:rPr lang="en-GB" sz="1700"/>
              <a:t>Current well-known algorithms:</a:t>
            </a:r>
            <a:endParaRPr sz="1700"/>
          </a:p>
          <a:p>
            <a:pPr indent="-323850" lvl="1" marL="914400" rtl="0" algn="l">
              <a:spcBef>
                <a:spcPts val="0"/>
              </a:spcBef>
              <a:spcAft>
                <a:spcPts val="0"/>
              </a:spcAft>
              <a:buSzPts val="1500"/>
              <a:buChar char="○"/>
            </a:pPr>
            <a:r>
              <a:rPr lang="en-GB" sz="1500"/>
              <a:t>Random: choose randomly</a:t>
            </a:r>
            <a:endParaRPr sz="1500"/>
          </a:p>
          <a:p>
            <a:pPr indent="-323850" lvl="1" marL="914400" rtl="0" algn="l">
              <a:spcBef>
                <a:spcPts val="0"/>
              </a:spcBef>
              <a:spcAft>
                <a:spcPts val="0"/>
              </a:spcAft>
              <a:buSzPts val="1500"/>
              <a:buChar char="○"/>
            </a:pPr>
            <a:r>
              <a:rPr lang="en-GB" sz="1500"/>
              <a:t>Binpack: </a:t>
            </a:r>
            <a:r>
              <a:rPr lang="en-GB" sz="1500"/>
              <a:t>Assign to one VM until it is full before assigning them to another one</a:t>
            </a:r>
            <a:endParaRPr sz="1500"/>
          </a:p>
          <a:p>
            <a:pPr indent="-323850" lvl="1" marL="914400" rtl="0" algn="l">
              <a:spcBef>
                <a:spcPts val="0"/>
              </a:spcBef>
              <a:spcAft>
                <a:spcPts val="0"/>
              </a:spcAft>
              <a:buSzPts val="1500"/>
              <a:buChar char="○"/>
            </a:pPr>
            <a:r>
              <a:rPr lang="en-GB" sz="1500"/>
              <a:t>Spread: Distribute workloads evenly among VMs</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animEffect filter="fade" transition="in">
                                      <p:cBhvr>
                                        <p:cTn dur="1000"/>
                                        <p:tgtEl>
                                          <p:spTgt spid="2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1" st="1"/>
                                            </p:txEl>
                                          </p:spTgt>
                                        </p:tgtEl>
                                        <p:attrNameLst>
                                          <p:attrName>style.visibility</p:attrName>
                                        </p:attrNameLst>
                                      </p:cBhvr>
                                      <p:to>
                                        <p:strVal val="visible"/>
                                      </p:to>
                                    </p:set>
                                    <p:animEffect filter="fade" transition="in">
                                      <p:cBhvr>
                                        <p:cTn dur="1000"/>
                                        <p:tgtEl>
                                          <p:spTgt spid="2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2" st="2"/>
                                            </p:txEl>
                                          </p:spTgt>
                                        </p:tgtEl>
                                        <p:attrNameLst>
                                          <p:attrName>style.visibility</p:attrName>
                                        </p:attrNameLst>
                                      </p:cBhvr>
                                      <p:to>
                                        <p:strVal val="visible"/>
                                      </p:to>
                                    </p:set>
                                    <p:animEffect filter="fade" transition="in">
                                      <p:cBhvr>
                                        <p:cTn dur="1000"/>
                                        <p:tgtEl>
                                          <p:spTgt spid="2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3" st="3"/>
                                            </p:txEl>
                                          </p:spTgt>
                                        </p:tgtEl>
                                        <p:attrNameLst>
                                          <p:attrName>style.visibility</p:attrName>
                                        </p:attrNameLst>
                                      </p:cBhvr>
                                      <p:to>
                                        <p:strVal val="visible"/>
                                      </p:to>
                                    </p:set>
                                    <p:animEffect filter="fade" transition="in">
                                      <p:cBhvr>
                                        <p:cTn dur="1000"/>
                                        <p:tgtEl>
                                          <p:spTgt spid="2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4" st="4"/>
                                            </p:txEl>
                                          </p:spTgt>
                                        </p:tgtEl>
                                        <p:attrNameLst>
                                          <p:attrName>style.visibility</p:attrName>
                                        </p:attrNameLst>
                                      </p:cBhvr>
                                      <p:to>
                                        <p:strVal val="visible"/>
                                      </p:to>
                                    </p:set>
                                    <p:animEffect filter="fade" transition="in">
                                      <p:cBhvr>
                                        <p:cTn dur="1000"/>
                                        <p:tgtEl>
                                          <p:spTgt spid="2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5" st="5"/>
                                            </p:txEl>
                                          </p:spTgt>
                                        </p:tgtEl>
                                        <p:attrNameLst>
                                          <p:attrName>style.visibility</p:attrName>
                                        </p:attrNameLst>
                                      </p:cBhvr>
                                      <p:to>
                                        <p:strVal val="visible"/>
                                      </p:to>
                                    </p:set>
                                    <p:animEffect filter="fade" transition="in">
                                      <p:cBhvr>
                                        <p:cTn dur="1000"/>
                                        <p:tgtEl>
                                          <p:spTgt spid="2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xEl>
                                              <p:pRg end="6" st="6"/>
                                            </p:txEl>
                                          </p:spTgt>
                                        </p:tgtEl>
                                        <p:attrNameLst>
                                          <p:attrName>style.visibility</p:attrName>
                                        </p:attrNameLst>
                                      </p:cBhvr>
                                      <p:to>
                                        <p:strVal val="visible"/>
                                      </p:to>
                                    </p:set>
                                    <p:animEffect filter="fade" transition="in">
                                      <p:cBhvr>
                                        <p:cTn dur="1000"/>
                                        <p:tgtEl>
                                          <p:spTgt spid="25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Binpack vs Spread</a:t>
            </a:r>
            <a:endParaRPr/>
          </a:p>
        </p:txBody>
      </p:sp>
      <p:sp>
        <p:nvSpPr>
          <p:cNvPr id="262" name="Google Shape;262;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63" name="Google Shape;263;p29"/>
          <p:cNvPicPr preferRelativeResize="0"/>
          <p:nvPr/>
        </p:nvPicPr>
        <p:blipFill>
          <a:blip r:embed="rId3">
            <a:alphaModFix/>
          </a:blip>
          <a:stretch>
            <a:fillRect/>
          </a:stretch>
        </p:blipFill>
        <p:spPr>
          <a:xfrm>
            <a:off x="3206202" y="2078875"/>
            <a:ext cx="2735186" cy="2261100"/>
          </a:xfrm>
          <a:prstGeom prst="rect">
            <a:avLst/>
          </a:prstGeom>
          <a:noFill/>
          <a:ln>
            <a:noFill/>
          </a:ln>
        </p:spPr>
      </p:pic>
      <p:sp>
        <p:nvSpPr>
          <p:cNvPr id="264" name="Google Shape;264;p29"/>
          <p:cNvSpPr txBox="1"/>
          <p:nvPr/>
        </p:nvSpPr>
        <p:spPr>
          <a:xfrm>
            <a:off x="322575" y="4565000"/>
            <a:ext cx="5218800" cy="4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rPr>
              <a:t>Source: </a:t>
            </a:r>
            <a:r>
              <a:rPr lang="en-GB" sz="1100" u="sng">
                <a:solidFill>
                  <a:srgbClr val="999999"/>
                </a:solidFill>
                <a:hlinkClick r:id="rId4"/>
              </a:rPr>
              <a:t>https://blog.container-solutions.com/using-binpack-with-docker-swarm</a:t>
            </a:r>
            <a:endParaRPr>
              <a:solidFill>
                <a:srgbClr val="999999"/>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Binpack vs Spread</a:t>
            </a:r>
            <a:endParaRPr/>
          </a:p>
        </p:txBody>
      </p:sp>
      <p:sp>
        <p:nvSpPr>
          <p:cNvPr id="270" name="Google Shape;270;p30"/>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Binpack:</a:t>
            </a:r>
            <a:endParaRPr b="1" sz="1500"/>
          </a:p>
          <a:p>
            <a:pPr indent="-323850" lvl="0" marL="457200" rtl="0" algn="l">
              <a:spcBef>
                <a:spcPts val="1600"/>
              </a:spcBef>
              <a:spcAft>
                <a:spcPts val="0"/>
              </a:spcAft>
              <a:buSzPts val="1500"/>
              <a:buChar char="●"/>
            </a:pPr>
            <a:r>
              <a:rPr lang="en-GB" sz="1500"/>
              <a:t>Tries to achieve lower cost</a:t>
            </a:r>
            <a:endParaRPr sz="1500"/>
          </a:p>
          <a:p>
            <a:pPr indent="-323850" lvl="0" marL="457200" rtl="0" algn="l">
              <a:spcBef>
                <a:spcPts val="0"/>
              </a:spcBef>
              <a:spcAft>
                <a:spcPts val="0"/>
              </a:spcAft>
              <a:buSzPts val="1500"/>
              <a:buChar char="●"/>
            </a:pPr>
            <a:r>
              <a:rPr lang="en-GB" sz="1500"/>
              <a:t>VM with lowest available resources</a:t>
            </a:r>
            <a:endParaRPr sz="1500"/>
          </a:p>
          <a:p>
            <a:pPr indent="-323850" lvl="0" marL="457200" rtl="0" algn="l">
              <a:spcBef>
                <a:spcPts val="0"/>
              </a:spcBef>
              <a:spcAft>
                <a:spcPts val="0"/>
              </a:spcAft>
              <a:buSzPts val="1500"/>
              <a:buChar char="●"/>
            </a:pPr>
            <a:r>
              <a:rPr lang="en-GB" sz="1500"/>
              <a:t>On average, should achieve lowest possible performance</a:t>
            </a:r>
            <a:endParaRPr sz="1500"/>
          </a:p>
          <a:p>
            <a:pPr indent="-323850" lvl="0" marL="457200" rtl="0" algn="l">
              <a:spcBef>
                <a:spcPts val="0"/>
              </a:spcBef>
              <a:spcAft>
                <a:spcPts val="0"/>
              </a:spcAft>
              <a:buSzPts val="1500"/>
              <a:buChar char="●"/>
            </a:pPr>
            <a:r>
              <a:rPr b="1" lang="en-GB" sz="1500"/>
              <a:t>No knowledge of the needs of the application</a:t>
            </a:r>
            <a:endParaRPr b="1" sz="1500"/>
          </a:p>
        </p:txBody>
      </p:sp>
      <p:sp>
        <p:nvSpPr>
          <p:cNvPr id="271" name="Google Shape;271;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272" name="Google Shape;272;p30"/>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500"/>
              <a:t>Spread:</a:t>
            </a:r>
            <a:endParaRPr b="1" sz="1500"/>
          </a:p>
          <a:p>
            <a:pPr indent="-323850" lvl="0" marL="457200" rtl="0" algn="l">
              <a:spcBef>
                <a:spcPts val="1600"/>
              </a:spcBef>
              <a:spcAft>
                <a:spcPts val="0"/>
              </a:spcAft>
              <a:buSzPts val="1500"/>
              <a:buChar char="●"/>
            </a:pPr>
            <a:r>
              <a:rPr lang="en-GB" sz="1500"/>
              <a:t>Tries to achieve best performance</a:t>
            </a:r>
            <a:endParaRPr sz="1500"/>
          </a:p>
          <a:p>
            <a:pPr indent="-323850" lvl="0" marL="457200" rtl="0" algn="l">
              <a:spcBef>
                <a:spcPts val="0"/>
              </a:spcBef>
              <a:spcAft>
                <a:spcPts val="0"/>
              </a:spcAft>
              <a:buSzPts val="1500"/>
              <a:buChar char="●"/>
            </a:pPr>
            <a:r>
              <a:rPr lang="en-GB" sz="1500"/>
              <a:t>VM with lowest resource utilization</a:t>
            </a:r>
            <a:endParaRPr sz="1500"/>
          </a:p>
          <a:p>
            <a:pPr indent="-323850" lvl="0" marL="457200" rtl="0" algn="l">
              <a:spcBef>
                <a:spcPts val="0"/>
              </a:spcBef>
              <a:spcAft>
                <a:spcPts val="0"/>
              </a:spcAft>
              <a:buSzPts val="1500"/>
              <a:buChar char="●"/>
            </a:pPr>
            <a:r>
              <a:rPr lang="en-GB" sz="1500"/>
              <a:t>On average, should achieve highest possible performance</a:t>
            </a:r>
            <a:endParaRPr sz="1500"/>
          </a:p>
          <a:p>
            <a:pPr indent="-323850" lvl="0" marL="457200" rtl="0" algn="l">
              <a:spcBef>
                <a:spcPts val="0"/>
              </a:spcBef>
              <a:spcAft>
                <a:spcPts val="0"/>
              </a:spcAft>
              <a:buSzPts val="1500"/>
              <a:buChar char="●"/>
            </a:pPr>
            <a:r>
              <a:rPr b="1" lang="en-GB" sz="1500"/>
              <a:t>No knowledge of the needs of the application</a:t>
            </a:r>
            <a:endParaRPr b="1"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Method: Smart Spread Algorithm</a:t>
            </a:r>
            <a:endParaRPr/>
          </a:p>
        </p:txBody>
      </p:sp>
      <p:sp>
        <p:nvSpPr>
          <p:cNvPr id="278" name="Google Shape;278;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Smart Spread Algorithm</a:t>
            </a:r>
            <a:endParaRPr/>
          </a:p>
        </p:txBody>
      </p:sp>
      <p:sp>
        <p:nvSpPr>
          <p:cNvPr id="284" name="Google Shape;284;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rPr>
              <a:t>‹#›</a:t>
            </a:fld>
            <a:endParaRPr>
              <a:solidFill>
                <a:schemeClr val="accent1"/>
              </a:solidFill>
            </a:endParaRPr>
          </a:p>
        </p:txBody>
      </p:sp>
      <p:sp>
        <p:nvSpPr>
          <p:cNvPr id="285" name="Google Shape;285;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Each application has specific needs</a:t>
            </a:r>
            <a:endParaRPr sz="1600"/>
          </a:p>
          <a:p>
            <a:pPr indent="-317500" lvl="1" marL="914400" rtl="0" algn="l">
              <a:spcBef>
                <a:spcPts val="0"/>
              </a:spcBef>
              <a:spcAft>
                <a:spcPts val="0"/>
              </a:spcAft>
              <a:buSzPts val="1400"/>
              <a:buChar char="○"/>
            </a:pPr>
            <a:r>
              <a:rPr lang="en-GB" sz="1400"/>
              <a:t>CPU, RAM or IO-intensive</a:t>
            </a:r>
            <a:endParaRPr sz="1400"/>
          </a:p>
          <a:p>
            <a:pPr indent="-330200" lvl="0" marL="457200" rtl="0" algn="l">
              <a:spcBef>
                <a:spcPts val="0"/>
              </a:spcBef>
              <a:spcAft>
                <a:spcPts val="0"/>
              </a:spcAft>
              <a:buSzPts val="1600"/>
              <a:buChar char="●"/>
            </a:pPr>
            <a:r>
              <a:rPr lang="en-GB" sz="1600"/>
              <a:t>VM status has the information for resource congestion</a:t>
            </a:r>
            <a:endParaRPr sz="1600"/>
          </a:p>
          <a:p>
            <a:pPr indent="-330200" lvl="0" marL="457200" rtl="0" algn="l">
              <a:spcBef>
                <a:spcPts val="0"/>
              </a:spcBef>
              <a:spcAft>
                <a:spcPts val="0"/>
              </a:spcAft>
              <a:buSzPts val="1600"/>
              <a:buChar char="●"/>
            </a:pPr>
            <a:r>
              <a:rPr lang="en-GB" sz="1600"/>
              <a:t>To maximize the performance:</a:t>
            </a:r>
            <a:endParaRPr sz="1600"/>
          </a:p>
          <a:p>
            <a:pPr indent="-330200" lvl="0" marL="914400" rtl="0" algn="l">
              <a:spcBef>
                <a:spcPts val="0"/>
              </a:spcBef>
              <a:spcAft>
                <a:spcPts val="0"/>
              </a:spcAft>
              <a:buSzPts val="1600"/>
              <a:buAutoNum type="arabicPeriod"/>
            </a:pPr>
            <a:r>
              <a:rPr lang="en-GB" sz="1600"/>
              <a:t>Log resource utilization of a function on a reference machine (workload profiling)</a:t>
            </a:r>
            <a:endParaRPr sz="1600"/>
          </a:p>
          <a:p>
            <a:pPr indent="-330200" lvl="0" marL="914400" rtl="0" algn="l">
              <a:spcBef>
                <a:spcPts val="0"/>
              </a:spcBef>
              <a:spcAft>
                <a:spcPts val="0"/>
              </a:spcAft>
              <a:buSzPts val="1600"/>
              <a:buAutoNum type="arabicPeriod"/>
            </a:pPr>
            <a:r>
              <a:rPr lang="en-GB" sz="1600"/>
              <a:t>Build a performance model using machine learning</a:t>
            </a:r>
            <a:endParaRPr sz="1600"/>
          </a:p>
          <a:p>
            <a:pPr indent="-330200" lvl="0" marL="914400" rtl="0" algn="l">
              <a:spcBef>
                <a:spcPts val="0"/>
              </a:spcBef>
              <a:spcAft>
                <a:spcPts val="0"/>
              </a:spcAft>
              <a:buSzPts val="1600"/>
              <a:buAutoNum type="arabicPeriod"/>
            </a:pPr>
            <a:r>
              <a:rPr lang="en-GB" sz="1600"/>
              <a:t>Estimate the performance on each VM</a:t>
            </a:r>
            <a:endParaRPr sz="1600"/>
          </a:p>
          <a:p>
            <a:pPr indent="-330200" lvl="0" marL="914400" rtl="0" algn="l">
              <a:spcBef>
                <a:spcPts val="0"/>
              </a:spcBef>
              <a:spcAft>
                <a:spcPts val="0"/>
              </a:spcAft>
              <a:buSzPts val="1600"/>
              <a:buAutoNum type="arabicPeriod"/>
            </a:pPr>
            <a:r>
              <a:rPr lang="en-GB" sz="1600"/>
              <a:t>Select the VM that will yield the highest throughput</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animEffect filter="fade" transition="in">
                                      <p:cBhvr>
                                        <p:cTn dur="1000"/>
                                        <p:tgtEl>
                                          <p:spTgt spid="2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animEffect filter="fade" transition="in">
                                      <p:cBhvr>
                                        <p:cTn dur="1000"/>
                                        <p:tgtEl>
                                          <p:spTgt spid="2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animEffect filter="fade" transition="in">
                                      <p:cBhvr>
                                        <p:cTn dur="1000"/>
                                        <p:tgtEl>
                                          <p:spTgt spid="2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3" st="3"/>
                                            </p:txEl>
                                          </p:spTgt>
                                        </p:tgtEl>
                                        <p:attrNameLst>
                                          <p:attrName>style.visibility</p:attrName>
                                        </p:attrNameLst>
                                      </p:cBhvr>
                                      <p:to>
                                        <p:strVal val="visible"/>
                                      </p:to>
                                    </p:set>
                                    <p:animEffect filter="fade" transition="in">
                                      <p:cBhvr>
                                        <p:cTn dur="1000"/>
                                        <p:tgtEl>
                                          <p:spTgt spid="2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4" st="4"/>
                                            </p:txEl>
                                          </p:spTgt>
                                        </p:tgtEl>
                                        <p:attrNameLst>
                                          <p:attrName>style.visibility</p:attrName>
                                        </p:attrNameLst>
                                      </p:cBhvr>
                                      <p:to>
                                        <p:strVal val="visible"/>
                                      </p:to>
                                    </p:set>
                                    <p:animEffect filter="fade" transition="in">
                                      <p:cBhvr>
                                        <p:cTn dur="1000"/>
                                        <p:tgtEl>
                                          <p:spTgt spid="2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5" st="5"/>
                                            </p:txEl>
                                          </p:spTgt>
                                        </p:tgtEl>
                                        <p:attrNameLst>
                                          <p:attrName>style.visibility</p:attrName>
                                        </p:attrNameLst>
                                      </p:cBhvr>
                                      <p:to>
                                        <p:strVal val="visible"/>
                                      </p:to>
                                    </p:set>
                                    <p:animEffect filter="fade" transition="in">
                                      <p:cBhvr>
                                        <p:cTn dur="1000"/>
                                        <p:tgtEl>
                                          <p:spTgt spid="28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6" st="6"/>
                                            </p:txEl>
                                          </p:spTgt>
                                        </p:tgtEl>
                                        <p:attrNameLst>
                                          <p:attrName>style.visibility</p:attrName>
                                        </p:attrNameLst>
                                      </p:cBhvr>
                                      <p:to>
                                        <p:strVal val="visible"/>
                                      </p:to>
                                    </p:set>
                                    <p:animEffect filter="fade" transition="in">
                                      <p:cBhvr>
                                        <p:cTn dur="1000"/>
                                        <p:tgtEl>
                                          <p:spTgt spid="28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7" st="7"/>
                                            </p:txEl>
                                          </p:spTgt>
                                        </p:tgtEl>
                                        <p:attrNameLst>
                                          <p:attrName>style.visibility</p:attrName>
                                        </p:attrNameLst>
                                      </p:cBhvr>
                                      <p:to>
                                        <p:strVal val="visible"/>
                                      </p:to>
                                    </p:set>
                                    <p:animEffect filter="fade" transition="in">
                                      <p:cBhvr>
                                        <p:cTn dur="1000"/>
                                        <p:tgtEl>
                                          <p:spTgt spid="285">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3"/>
          <p:cNvSpPr txBox="1"/>
          <p:nvPr>
            <p:ph type="title"/>
          </p:nvPr>
        </p:nvSpPr>
        <p:spPr>
          <a:xfrm>
            <a:off x="729450" y="558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Overview - Offline Phase</a:t>
            </a:r>
            <a:endParaRPr/>
          </a:p>
        </p:txBody>
      </p:sp>
      <p:sp>
        <p:nvSpPr>
          <p:cNvPr id="291" name="Google Shape;291;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92" name="Google Shape;292;p33"/>
          <p:cNvPicPr preferRelativeResize="0"/>
          <p:nvPr/>
        </p:nvPicPr>
        <p:blipFill>
          <a:blip r:embed="rId3">
            <a:alphaModFix/>
          </a:blip>
          <a:stretch>
            <a:fillRect/>
          </a:stretch>
        </p:blipFill>
        <p:spPr>
          <a:xfrm>
            <a:off x="1211613" y="1489350"/>
            <a:ext cx="6724373" cy="3375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98" name="Google Shape;298;p34"/>
          <p:cNvPicPr preferRelativeResize="0"/>
          <p:nvPr/>
        </p:nvPicPr>
        <p:blipFill>
          <a:blip r:embed="rId3">
            <a:alphaModFix/>
          </a:blip>
          <a:stretch>
            <a:fillRect/>
          </a:stretch>
        </p:blipFill>
        <p:spPr>
          <a:xfrm>
            <a:off x="1462799" y="1457750"/>
            <a:ext cx="6218400" cy="3412550"/>
          </a:xfrm>
          <a:prstGeom prst="rect">
            <a:avLst/>
          </a:prstGeom>
          <a:noFill/>
          <a:ln>
            <a:noFill/>
          </a:ln>
        </p:spPr>
      </p:pic>
      <p:sp>
        <p:nvSpPr>
          <p:cNvPr id="299" name="Google Shape;299;p34"/>
          <p:cNvSpPr txBox="1"/>
          <p:nvPr>
            <p:ph type="title"/>
          </p:nvPr>
        </p:nvSpPr>
        <p:spPr>
          <a:xfrm>
            <a:off x="727650" y="4923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Workload Profiling</a:t>
            </a:r>
            <a:endParaRPr/>
          </a:p>
        </p:txBody>
      </p:sp>
      <p:sp>
        <p:nvSpPr>
          <p:cNvPr id="300" name="Google Shape;300;p34"/>
          <p:cNvSpPr txBox="1"/>
          <p:nvPr/>
        </p:nvSpPr>
        <p:spPr>
          <a:xfrm>
            <a:off x="5614000" y="4688950"/>
            <a:ext cx="2922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999999"/>
                </a:solidFill>
                <a:latin typeface="Lato"/>
                <a:ea typeface="Lato"/>
                <a:cs typeface="Lato"/>
                <a:sym typeface="Lato"/>
              </a:rPr>
              <a:t>Icons made by </a:t>
            </a:r>
            <a:r>
              <a:rPr lang="en-GB" sz="1200">
                <a:solidFill>
                  <a:srgbClr val="999999"/>
                </a:solidFill>
                <a:uFill>
                  <a:noFill/>
                </a:uFill>
                <a:latin typeface="Lato"/>
                <a:ea typeface="Lato"/>
                <a:cs typeface="Lato"/>
                <a:sym typeface="Lato"/>
                <a:hlinkClick r:id="rId4"/>
              </a:rPr>
              <a:t>Freepik</a:t>
            </a:r>
            <a:r>
              <a:rPr lang="en-GB" sz="1200">
                <a:solidFill>
                  <a:srgbClr val="999999"/>
                </a:solidFill>
                <a:latin typeface="Lato"/>
                <a:ea typeface="Lato"/>
                <a:cs typeface="Lato"/>
                <a:sym typeface="Lato"/>
              </a:rPr>
              <a:t> from </a:t>
            </a:r>
            <a:r>
              <a:rPr lang="en-GB" sz="1200">
                <a:solidFill>
                  <a:srgbClr val="999999"/>
                </a:solidFill>
                <a:uFill>
                  <a:noFill/>
                </a:uFill>
                <a:latin typeface="Lato"/>
                <a:ea typeface="Lato"/>
                <a:cs typeface="Lato"/>
                <a:sym typeface="Lato"/>
                <a:hlinkClick r:id="rId5"/>
              </a:rPr>
              <a:t>FlatIcon</a:t>
            </a:r>
            <a:endParaRPr sz="1200">
              <a:solidFill>
                <a:srgbClr val="999999"/>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Workload Profiling</a:t>
            </a:r>
            <a:endParaRPr/>
          </a:p>
        </p:txBody>
      </p:sp>
      <p:sp>
        <p:nvSpPr>
          <p:cNvPr id="306" name="Google Shape;306;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Automatically specify the resource needs of the workload</a:t>
            </a:r>
            <a:endParaRPr sz="1900"/>
          </a:p>
          <a:p>
            <a:pPr indent="-349250" lvl="0" marL="457200" rtl="0" algn="l">
              <a:spcBef>
                <a:spcPts val="0"/>
              </a:spcBef>
              <a:spcAft>
                <a:spcPts val="0"/>
              </a:spcAft>
              <a:buSzPts val="1900"/>
              <a:buChar char="●"/>
            </a:pPr>
            <a:r>
              <a:rPr lang="en-GB" sz="1900"/>
              <a:t>Interaction between the resource utilization and performance</a:t>
            </a:r>
            <a:endParaRPr sz="1900"/>
          </a:p>
          <a:p>
            <a:pPr indent="-336550" lvl="1" marL="914400" rtl="0" algn="l">
              <a:spcBef>
                <a:spcPts val="0"/>
              </a:spcBef>
              <a:spcAft>
                <a:spcPts val="0"/>
              </a:spcAft>
              <a:buSzPts val="1700"/>
              <a:buChar char="○"/>
            </a:pPr>
            <a:r>
              <a:rPr i="1" lang="en-GB" sz="1700"/>
              <a:t>performance = f(resource utilization, </a:t>
            </a:r>
            <a:r>
              <a:rPr b="1" i="1" lang="en-GB" sz="1700"/>
              <a:t>workload characteristics</a:t>
            </a:r>
            <a:r>
              <a:rPr i="1" lang="en-GB" sz="1700"/>
              <a:t>)</a:t>
            </a:r>
            <a:endParaRPr i="1" sz="1700"/>
          </a:p>
          <a:p>
            <a:pPr indent="-349250" lvl="0" marL="457200" rtl="0" algn="l">
              <a:spcBef>
                <a:spcPts val="0"/>
              </a:spcBef>
              <a:spcAft>
                <a:spcPts val="0"/>
              </a:spcAft>
              <a:buSzPts val="1900"/>
              <a:buChar char="●"/>
            </a:pPr>
            <a:r>
              <a:rPr lang="en-GB" sz="1900"/>
              <a:t>Extracted information: resource utilization of the function</a:t>
            </a:r>
            <a:endParaRPr sz="1900"/>
          </a:p>
          <a:p>
            <a:pPr indent="-349250" lvl="0" marL="457200" rtl="0" algn="l">
              <a:spcBef>
                <a:spcPts val="0"/>
              </a:spcBef>
              <a:spcAft>
                <a:spcPts val="0"/>
              </a:spcAft>
              <a:buSzPts val="1900"/>
              <a:buChar char="●"/>
            </a:pPr>
            <a:r>
              <a:rPr lang="en-GB" sz="1900"/>
              <a:t>Challenge: generalization of knowledge to other workloads</a:t>
            </a:r>
            <a:endParaRPr sz="1900"/>
          </a:p>
        </p:txBody>
      </p:sp>
      <p:sp>
        <p:nvSpPr>
          <p:cNvPr id="307" name="Google Shape;307;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1000"/>
                                        <p:tgtEl>
                                          <p:spTgt spid="3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animEffect filter="fade" transition="in">
                                      <p:cBhvr>
                                        <p:cTn dur="1000"/>
                                        <p:tgtEl>
                                          <p:spTgt spid="3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2" st="2"/>
                                            </p:txEl>
                                          </p:spTgt>
                                        </p:tgtEl>
                                        <p:attrNameLst>
                                          <p:attrName>style.visibility</p:attrName>
                                        </p:attrNameLst>
                                      </p:cBhvr>
                                      <p:to>
                                        <p:strVal val="visible"/>
                                      </p:to>
                                    </p:set>
                                    <p:animEffect filter="fade" transition="in">
                                      <p:cBhvr>
                                        <p:cTn dur="1000"/>
                                        <p:tgtEl>
                                          <p:spTgt spid="3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3" st="3"/>
                                            </p:txEl>
                                          </p:spTgt>
                                        </p:tgtEl>
                                        <p:attrNameLst>
                                          <p:attrName>style.visibility</p:attrName>
                                        </p:attrNameLst>
                                      </p:cBhvr>
                                      <p:to>
                                        <p:strVal val="visible"/>
                                      </p:to>
                                    </p:set>
                                    <p:animEffect filter="fade" transition="in">
                                      <p:cBhvr>
                                        <p:cTn dur="1000"/>
                                        <p:tgtEl>
                                          <p:spTgt spid="3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4" st="4"/>
                                            </p:txEl>
                                          </p:spTgt>
                                        </p:tgtEl>
                                        <p:attrNameLst>
                                          <p:attrName>style.visibility</p:attrName>
                                        </p:attrNameLst>
                                      </p:cBhvr>
                                      <p:to>
                                        <p:strVal val="visible"/>
                                      </p:to>
                                    </p:set>
                                    <p:animEffect filter="fade" transition="in">
                                      <p:cBhvr>
                                        <p:cTn dur="1000"/>
                                        <p:tgtEl>
                                          <p:spTgt spid="3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Performance Normalization</a:t>
            </a:r>
            <a:endParaRPr/>
          </a:p>
        </p:txBody>
      </p:sp>
      <p:sp>
        <p:nvSpPr>
          <p:cNvPr id="313" name="Google Shape;313;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Does 10 requests/second mean we have a good performance or bad?</a:t>
            </a:r>
            <a:endParaRPr sz="1500"/>
          </a:p>
          <a:p>
            <a:pPr indent="-323850" lvl="0" marL="457200" rtl="0" algn="l">
              <a:spcBef>
                <a:spcPts val="0"/>
              </a:spcBef>
              <a:spcAft>
                <a:spcPts val="0"/>
              </a:spcAft>
              <a:buSzPts val="1500"/>
              <a:buChar char="●"/>
            </a:pPr>
            <a:r>
              <a:rPr lang="en-GB" sz="1500"/>
              <a:t>It depends on the workload</a:t>
            </a:r>
            <a:endParaRPr sz="1500"/>
          </a:p>
          <a:p>
            <a:pPr indent="-323850" lvl="1" marL="914400" rtl="0" algn="l">
              <a:spcBef>
                <a:spcPts val="0"/>
              </a:spcBef>
              <a:spcAft>
                <a:spcPts val="0"/>
              </a:spcAft>
              <a:buSzPts val="1500"/>
              <a:buChar char="○"/>
            </a:pPr>
            <a:r>
              <a:rPr lang="en-GB" sz="1500"/>
              <a:t>Good for image processing</a:t>
            </a:r>
            <a:endParaRPr sz="1500"/>
          </a:p>
          <a:p>
            <a:pPr indent="-323850" lvl="1" marL="914400" rtl="0" algn="l">
              <a:spcBef>
                <a:spcPts val="0"/>
              </a:spcBef>
              <a:spcAft>
                <a:spcPts val="0"/>
              </a:spcAft>
              <a:buSzPts val="1500"/>
              <a:buChar char="○"/>
            </a:pPr>
            <a:r>
              <a:rPr lang="en-GB" sz="1500"/>
              <a:t>Very low for static file serving</a:t>
            </a:r>
            <a:endParaRPr sz="1500"/>
          </a:p>
          <a:p>
            <a:pPr indent="-323850" lvl="0" marL="457200" rtl="0" algn="l">
              <a:spcBef>
                <a:spcPts val="0"/>
              </a:spcBef>
              <a:spcAft>
                <a:spcPts val="0"/>
              </a:spcAft>
              <a:buSzPts val="1500"/>
              <a:buChar char="●"/>
            </a:pPr>
            <a:r>
              <a:rPr lang="en-GB" sz="1500"/>
              <a:t>Model should work for all kinds of applications</a:t>
            </a:r>
            <a:endParaRPr sz="1500"/>
          </a:p>
          <a:p>
            <a:pPr indent="-323850" lvl="1" marL="914400" rtl="0" algn="l">
              <a:spcBef>
                <a:spcPts val="0"/>
              </a:spcBef>
              <a:spcAft>
                <a:spcPts val="0"/>
              </a:spcAft>
              <a:buSzPts val="1500"/>
              <a:buChar char="○"/>
            </a:pPr>
            <a:r>
              <a:rPr lang="en-GB" sz="1500"/>
              <a:t>To be used by the cloud provider</a:t>
            </a:r>
            <a:endParaRPr sz="1500"/>
          </a:p>
          <a:p>
            <a:pPr indent="-323850" lvl="0" marL="457200" rtl="0" algn="l">
              <a:spcBef>
                <a:spcPts val="0"/>
              </a:spcBef>
              <a:spcAft>
                <a:spcPts val="0"/>
              </a:spcAft>
              <a:buSzPts val="1500"/>
              <a:buChar char="●"/>
            </a:pPr>
            <a:r>
              <a:rPr lang="en-GB" sz="1500"/>
              <a:t>Solution:</a:t>
            </a:r>
            <a:r>
              <a:rPr b="1" lang="en-GB" sz="1500"/>
              <a:t> Measure relative performance compared to the performance on a reference VM</a:t>
            </a:r>
            <a:endParaRPr b="1" sz="1500"/>
          </a:p>
        </p:txBody>
      </p:sp>
      <p:sp>
        <p:nvSpPr>
          <p:cNvPr id="314" name="Google Shape;314;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0" st="0"/>
                                            </p:txEl>
                                          </p:spTgt>
                                        </p:tgtEl>
                                        <p:attrNameLst>
                                          <p:attrName>style.visibility</p:attrName>
                                        </p:attrNameLst>
                                      </p:cBhvr>
                                      <p:to>
                                        <p:strVal val="visible"/>
                                      </p:to>
                                    </p:set>
                                    <p:animEffect filter="fade" transition="in">
                                      <p:cBhvr>
                                        <p:cTn dur="1000"/>
                                        <p:tgtEl>
                                          <p:spTgt spid="3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1" st="1"/>
                                            </p:txEl>
                                          </p:spTgt>
                                        </p:tgtEl>
                                        <p:attrNameLst>
                                          <p:attrName>style.visibility</p:attrName>
                                        </p:attrNameLst>
                                      </p:cBhvr>
                                      <p:to>
                                        <p:strVal val="visible"/>
                                      </p:to>
                                    </p:set>
                                    <p:animEffect filter="fade" transition="in">
                                      <p:cBhvr>
                                        <p:cTn dur="1000"/>
                                        <p:tgtEl>
                                          <p:spTgt spid="3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2" st="2"/>
                                            </p:txEl>
                                          </p:spTgt>
                                        </p:tgtEl>
                                        <p:attrNameLst>
                                          <p:attrName>style.visibility</p:attrName>
                                        </p:attrNameLst>
                                      </p:cBhvr>
                                      <p:to>
                                        <p:strVal val="visible"/>
                                      </p:to>
                                    </p:set>
                                    <p:animEffect filter="fade" transition="in">
                                      <p:cBhvr>
                                        <p:cTn dur="1000"/>
                                        <p:tgtEl>
                                          <p:spTgt spid="3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3" st="3"/>
                                            </p:txEl>
                                          </p:spTgt>
                                        </p:tgtEl>
                                        <p:attrNameLst>
                                          <p:attrName>style.visibility</p:attrName>
                                        </p:attrNameLst>
                                      </p:cBhvr>
                                      <p:to>
                                        <p:strVal val="visible"/>
                                      </p:to>
                                    </p:set>
                                    <p:animEffect filter="fade" transition="in">
                                      <p:cBhvr>
                                        <p:cTn dur="1000"/>
                                        <p:tgtEl>
                                          <p:spTgt spid="3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4" st="4"/>
                                            </p:txEl>
                                          </p:spTgt>
                                        </p:tgtEl>
                                        <p:attrNameLst>
                                          <p:attrName>style.visibility</p:attrName>
                                        </p:attrNameLst>
                                      </p:cBhvr>
                                      <p:to>
                                        <p:strVal val="visible"/>
                                      </p:to>
                                    </p:set>
                                    <p:animEffect filter="fade" transition="in">
                                      <p:cBhvr>
                                        <p:cTn dur="1000"/>
                                        <p:tgtEl>
                                          <p:spTgt spid="3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5" st="5"/>
                                            </p:txEl>
                                          </p:spTgt>
                                        </p:tgtEl>
                                        <p:attrNameLst>
                                          <p:attrName>style.visibility</p:attrName>
                                        </p:attrNameLst>
                                      </p:cBhvr>
                                      <p:to>
                                        <p:strVal val="visible"/>
                                      </p:to>
                                    </p:set>
                                    <p:animEffect filter="fade" transition="in">
                                      <p:cBhvr>
                                        <p:cTn dur="1000"/>
                                        <p:tgtEl>
                                          <p:spTgt spid="3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xEl>
                                              <p:pRg end="6" st="6"/>
                                            </p:txEl>
                                          </p:spTgt>
                                        </p:tgtEl>
                                        <p:attrNameLst>
                                          <p:attrName>style.visibility</p:attrName>
                                        </p:attrNameLst>
                                      </p:cBhvr>
                                      <p:to>
                                        <p:strVal val="visible"/>
                                      </p:to>
                                    </p:set>
                                    <p:animEffect filter="fade" transition="in">
                                      <p:cBhvr>
                                        <p:cTn dur="1000"/>
                                        <p:tgtEl>
                                          <p:spTgt spid="31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2" name="Shape 182"/>
        <p:cNvGrpSpPr/>
        <p:nvPr/>
      </p:nvGrpSpPr>
      <p:grpSpPr>
        <a:xfrm>
          <a:off x="0" y="0"/>
          <a:ext cx="0" cy="0"/>
          <a:chOff x="0" y="0"/>
          <a:chExt cx="0" cy="0"/>
        </a:xfrm>
      </p:grpSpPr>
      <p:sp>
        <p:nvSpPr>
          <p:cNvPr id="183" name="Google Shape;183;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184" name="Google Shape;184;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Introduction</a:t>
            </a:r>
            <a:endParaRPr sz="1300">
              <a:solidFill>
                <a:srgbClr val="FFFFFF"/>
              </a:solidFill>
              <a:latin typeface="Raleway"/>
              <a:ea typeface="Raleway"/>
              <a:cs typeface="Raleway"/>
              <a:sym typeface="Raleway"/>
            </a:endParaRPr>
          </a:p>
        </p:txBody>
      </p:sp>
      <p:sp>
        <p:nvSpPr>
          <p:cNvPr id="185" name="Google Shape;185;p19"/>
          <p:cNvSpPr txBox="1"/>
          <p:nvPr/>
        </p:nvSpPr>
        <p:spPr>
          <a:xfrm>
            <a:off x="1293850" y="2704925"/>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Background</a:t>
            </a:r>
            <a:endParaRPr sz="1300">
              <a:solidFill>
                <a:srgbClr val="FFFFFF"/>
              </a:solidFill>
              <a:latin typeface="Raleway"/>
              <a:ea typeface="Raleway"/>
              <a:cs typeface="Raleway"/>
              <a:sym typeface="Raleway"/>
            </a:endParaRPr>
          </a:p>
        </p:txBody>
      </p:sp>
      <p:sp>
        <p:nvSpPr>
          <p:cNvPr id="186" name="Google Shape;186;p19"/>
          <p:cNvSpPr txBox="1"/>
          <p:nvPr/>
        </p:nvSpPr>
        <p:spPr>
          <a:xfrm>
            <a:off x="1293851" y="3106625"/>
            <a:ext cx="17955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Container Placement</a:t>
            </a:r>
            <a:endParaRPr sz="1300">
              <a:solidFill>
                <a:srgbClr val="FFFFFF"/>
              </a:solidFill>
              <a:latin typeface="Raleway"/>
              <a:ea typeface="Raleway"/>
              <a:cs typeface="Raleway"/>
              <a:sym typeface="Raleway"/>
            </a:endParaRPr>
          </a:p>
        </p:txBody>
      </p:sp>
      <p:sp>
        <p:nvSpPr>
          <p:cNvPr id="187" name="Google Shape;187;p19"/>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Proposed Method</a:t>
            </a:r>
            <a:endParaRPr sz="1300">
              <a:solidFill>
                <a:srgbClr val="FFFFFF"/>
              </a:solidFill>
              <a:latin typeface="Raleway"/>
              <a:ea typeface="Raleway"/>
              <a:cs typeface="Raleway"/>
              <a:sym typeface="Raleway"/>
            </a:endParaRPr>
          </a:p>
        </p:txBody>
      </p:sp>
      <p:sp>
        <p:nvSpPr>
          <p:cNvPr id="188" name="Google Shape;188;p19"/>
          <p:cNvSpPr txBox="1"/>
          <p:nvPr/>
        </p:nvSpPr>
        <p:spPr>
          <a:xfrm>
            <a:off x="3448418" y="2303225"/>
            <a:ext cx="3266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Experimental Evaluation</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Result</a:t>
            </a:r>
            <a:endParaRPr sz="1300">
              <a:solidFill>
                <a:srgbClr val="FFFFFF"/>
              </a:solidFill>
              <a:latin typeface="Raleway"/>
              <a:ea typeface="Raleway"/>
              <a:cs typeface="Raleway"/>
              <a:sym typeface="Raleway"/>
            </a:endParaRPr>
          </a:p>
        </p:txBody>
      </p:sp>
      <p:sp>
        <p:nvSpPr>
          <p:cNvPr id="190" name="Google Shape;190;p19"/>
          <p:cNvSpPr txBox="1"/>
          <p:nvPr/>
        </p:nvSpPr>
        <p:spPr>
          <a:xfrm>
            <a:off x="3448425" y="3106625"/>
            <a:ext cx="2411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Limitations and Future Work</a:t>
            </a:r>
            <a:endParaRPr sz="1300">
              <a:solidFill>
                <a:srgbClr val="FFFFFF"/>
              </a:solidFill>
              <a:latin typeface="Raleway"/>
              <a:ea typeface="Raleway"/>
              <a:cs typeface="Raleway"/>
              <a:sym typeface="Raleway"/>
            </a:endParaRPr>
          </a:p>
        </p:txBody>
      </p:sp>
      <p:sp>
        <p:nvSpPr>
          <p:cNvPr id="191" name="Google Shape;191;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Conclusion</a:t>
            </a:r>
            <a:endParaRPr sz="1300">
              <a:solidFill>
                <a:srgbClr val="FFFFFF"/>
              </a:solidFill>
              <a:latin typeface="Raleway"/>
              <a:ea typeface="Raleway"/>
              <a:cs typeface="Raleway"/>
              <a:sym typeface="Raleway"/>
            </a:endParaRPr>
          </a:p>
        </p:txBody>
      </p:sp>
      <p:sp>
        <p:nvSpPr>
          <p:cNvPr id="192" name="Google Shape;192;p19"/>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93" name="Google Shape;193;p19"/>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94" name="Google Shape;194;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95" name="Google Shape;195;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Collection for Machine Learning</a:t>
            </a:r>
            <a:endParaRPr/>
          </a:p>
        </p:txBody>
      </p:sp>
      <p:sp>
        <p:nvSpPr>
          <p:cNvPr id="320" name="Google Shape;320;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21" name="Google Shape;321;p37"/>
          <p:cNvPicPr preferRelativeResize="0"/>
          <p:nvPr/>
        </p:nvPicPr>
        <p:blipFill>
          <a:blip r:embed="rId3">
            <a:alphaModFix/>
          </a:blip>
          <a:stretch>
            <a:fillRect/>
          </a:stretch>
        </p:blipFill>
        <p:spPr>
          <a:xfrm>
            <a:off x="2504137" y="2078875"/>
            <a:ext cx="4135727" cy="2798026"/>
          </a:xfrm>
          <a:prstGeom prst="rect">
            <a:avLst/>
          </a:prstGeom>
          <a:noFill/>
          <a:ln>
            <a:noFill/>
          </a:ln>
        </p:spPr>
      </p:pic>
      <p:sp>
        <p:nvSpPr>
          <p:cNvPr id="322" name="Google Shape;322;p37"/>
          <p:cNvSpPr txBox="1"/>
          <p:nvPr/>
        </p:nvSpPr>
        <p:spPr>
          <a:xfrm>
            <a:off x="77925" y="4533075"/>
            <a:ext cx="2922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999999"/>
                </a:solidFill>
                <a:latin typeface="Lato"/>
                <a:ea typeface="Lato"/>
                <a:cs typeface="Lato"/>
                <a:sym typeface="Lato"/>
              </a:rPr>
              <a:t>Icons made by </a:t>
            </a:r>
            <a:r>
              <a:rPr lang="en-GB" sz="1200">
                <a:solidFill>
                  <a:srgbClr val="999999"/>
                </a:solidFill>
                <a:uFill>
                  <a:noFill/>
                </a:uFill>
                <a:latin typeface="Lato"/>
                <a:ea typeface="Lato"/>
                <a:cs typeface="Lato"/>
                <a:sym typeface="Lato"/>
                <a:hlinkClick r:id="rId4"/>
              </a:rPr>
              <a:t>Freepik</a:t>
            </a:r>
            <a:r>
              <a:rPr lang="en-GB" sz="1200">
                <a:solidFill>
                  <a:srgbClr val="999999"/>
                </a:solidFill>
                <a:latin typeface="Lato"/>
                <a:ea typeface="Lato"/>
                <a:cs typeface="Lato"/>
                <a:sym typeface="Lato"/>
              </a:rPr>
              <a:t> from </a:t>
            </a:r>
            <a:r>
              <a:rPr lang="en-GB" sz="1200">
                <a:solidFill>
                  <a:srgbClr val="999999"/>
                </a:solidFill>
                <a:uFill>
                  <a:noFill/>
                </a:uFill>
                <a:latin typeface="Lato"/>
                <a:ea typeface="Lato"/>
                <a:cs typeface="Lato"/>
                <a:sym typeface="Lato"/>
                <a:hlinkClick r:id="rId5"/>
              </a:rPr>
              <a:t>FlatIcon</a:t>
            </a:r>
            <a:endParaRPr sz="1200">
              <a:solidFill>
                <a:srgbClr val="999999"/>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Performance Modeling</a:t>
            </a:r>
            <a:endParaRPr/>
          </a:p>
        </p:txBody>
      </p:sp>
      <p:sp>
        <p:nvSpPr>
          <p:cNvPr id="328" name="Google Shape;328;p38"/>
          <p:cNvSpPr txBox="1"/>
          <p:nvPr>
            <p:ph idx="1" type="body"/>
          </p:nvPr>
        </p:nvSpPr>
        <p:spPr>
          <a:xfrm>
            <a:off x="729450" y="17740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find </a:t>
            </a:r>
            <a:r>
              <a:rPr b="1" lang="en-GB"/>
              <a:t>f</a:t>
            </a:r>
            <a:r>
              <a:rPr lang="en-GB"/>
              <a:t> such that </a:t>
            </a:r>
            <a:r>
              <a:rPr i="1" lang="en-GB"/>
              <a:t>throughput=</a:t>
            </a:r>
            <a:r>
              <a:rPr b="1" i="1" lang="en-GB" sz="1500"/>
              <a:t>f</a:t>
            </a:r>
            <a:r>
              <a:rPr i="1" lang="en-GB"/>
              <a:t>(resource utilization, workload profile)</a:t>
            </a:r>
            <a:endParaRPr i="1"/>
          </a:p>
          <a:p>
            <a:pPr indent="0" lvl="0" marL="0" rtl="0" algn="l">
              <a:spcBef>
                <a:spcPts val="1600"/>
              </a:spcBef>
              <a:spcAft>
                <a:spcPts val="1600"/>
              </a:spcAft>
              <a:buNone/>
            </a:pPr>
            <a:r>
              <a:t/>
            </a:r>
            <a:endParaRPr b="1"/>
          </a:p>
        </p:txBody>
      </p:sp>
      <p:sp>
        <p:nvSpPr>
          <p:cNvPr id="329" name="Google Shape;329;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330" name="Google Shape;330;p38"/>
          <p:cNvGraphicFramePr/>
          <p:nvPr/>
        </p:nvGraphicFramePr>
        <p:xfrm>
          <a:off x="2215788" y="2298950"/>
          <a:ext cx="3000000" cy="3000000"/>
        </p:xfrm>
        <a:graphic>
          <a:graphicData uri="http://schemas.openxmlformats.org/drawingml/2006/table">
            <a:tbl>
              <a:tblPr>
                <a:noFill/>
                <a:tableStyleId>{D36CCCB9-DE46-4A74-8833-8D5CD183D490}</a:tableStyleId>
              </a:tblPr>
              <a:tblGrid>
                <a:gridCol w="1890650"/>
                <a:gridCol w="909950"/>
                <a:gridCol w="945675"/>
                <a:gridCol w="966150"/>
              </a:tblGrid>
              <a:tr h="309425">
                <a:tc>
                  <a:txBody>
                    <a:bodyPr/>
                    <a:lstStyle/>
                    <a:p>
                      <a:pPr indent="0" lvl="0" marL="0" rtl="0" algn="ctr">
                        <a:lnSpc>
                          <a:spcPct val="100000"/>
                        </a:lnSpc>
                        <a:spcBef>
                          <a:spcPts val="0"/>
                        </a:spcBef>
                        <a:spcAft>
                          <a:spcPts val="0"/>
                        </a:spcAft>
                        <a:buNone/>
                      </a:pPr>
                      <a:r>
                        <a:rPr b="1" lang="en-GB"/>
                        <a:t>Method</a:t>
                      </a:r>
                      <a:endParaRPr b="1"/>
                    </a:p>
                  </a:txBody>
                  <a:tcPr marT="91425" marB="91425" marR="91425" marL="91425"/>
                </a:tc>
                <a:tc>
                  <a:txBody>
                    <a:bodyPr/>
                    <a:lstStyle/>
                    <a:p>
                      <a:pPr indent="0" lvl="0" marL="0" rtl="0" algn="ctr">
                        <a:lnSpc>
                          <a:spcPct val="100000"/>
                        </a:lnSpc>
                        <a:spcBef>
                          <a:spcPts val="0"/>
                        </a:spcBef>
                        <a:spcAft>
                          <a:spcPts val="0"/>
                        </a:spcAft>
                        <a:buNone/>
                      </a:pPr>
                      <a:r>
                        <a:rPr b="1" lang="en-GB"/>
                        <a:t>R</a:t>
                      </a:r>
                      <a:r>
                        <a:rPr b="1" baseline="30000" lang="en-GB"/>
                        <a:t>2</a:t>
                      </a:r>
                      <a:endParaRPr b="1" baseline="30000"/>
                    </a:p>
                  </a:txBody>
                  <a:tcPr marT="91425" marB="91425" marR="91425" marL="91425"/>
                </a:tc>
                <a:tc>
                  <a:txBody>
                    <a:bodyPr/>
                    <a:lstStyle/>
                    <a:p>
                      <a:pPr indent="0" lvl="0" marL="0" rtl="0" algn="ctr">
                        <a:lnSpc>
                          <a:spcPct val="100000"/>
                        </a:lnSpc>
                        <a:spcBef>
                          <a:spcPts val="0"/>
                        </a:spcBef>
                        <a:spcAft>
                          <a:spcPts val="0"/>
                        </a:spcAft>
                        <a:buNone/>
                      </a:pPr>
                      <a:r>
                        <a:rPr b="1" lang="en-GB"/>
                        <a:t>RMSE</a:t>
                      </a:r>
                      <a:endParaRPr b="1"/>
                    </a:p>
                  </a:txBody>
                  <a:tcPr marT="91425" marB="91425" marR="91425" marL="91425"/>
                </a:tc>
                <a:tc>
                  <a:txBody>
                    <a:bodyPr/>
                    <a:lstStyle/>
                    <a:p>
                      <a:pPr indent="0" lvl="0" marL="0" rtl="0" algn="ctr">
                        <a:lnSpc>
                          <a:spcPct val="100000"/>
                        </a:lnSpc>
                        <a:spcBef>
                          <a:spcPts val="0"/>
                        </a:spcBef>
                        <a:spcAft>
                          <a:spcPts val="0"/>
                        </a:spcAft>
                        <a:buNone/>
                      </a:pPr>
                      <a:r>
                        <a:rPr b="1" lang="en-GB"/>
                        <a:t>Corr</a:t>
                      </a:r>
                      <a:endParaRPr b="1"/>
                    </a:p>
                  </a:txBody>
                  <a:tcPr marT="91425" marB="91425" marR="91425" marL="91425"/>
                </a:tc>
              </a:tr>
              <a:tr h="474650">
                <a:tc>
                  <a:txBody>
                    <a:bodyPr/>
                    <a:lstStyle/>
                    <a:p>
                      <a:pPr indent="0" lvl="0" marL="0" rtl="0" algn="ctr">
                        <a:lnSpc>
                          <a:spcPct val="100000"/>
                        </a:lnSpc>
                        <a:spcBef>
                          <a:spcPts val="0"/>
                        </a:spcBef>
                        <a:spcAft>
                          <a:spcPts val="0"/>
                        </a:spcAft>
                        <a:buNone/>
                      </a:pPr>
                      <a:r>
                        <a:rPr lang="en-GB"/>
                        <a:t>Linear Regression</a:t>
                      </a:r>
                      <a:endParaRPr/>
                    </a:p>
                  </a:txBody>
                  <a:tcPr marT="91425" marB="91425" marR="91425" marL="91425"/>
                </a:tc>
                <a:tc>
                  <a:txBody>
                    <a:bodyPr/>
                    <a:lstStyle/>
                    <a:p>
                      <a:pPr indent="0" lvl="0" marL="0" rtl="0" algn="ctr">
                        <a:lnSpc>
                          <a:spcPct val="100000"/>
                        </a:lnSpc>
                        <a:spcBef>
                          <a:spcPts val="0"/>
                        </a:spcBef>
                        <a:spcAft>
                          <a:spcPts val="0"/>
                        </a:spcAft>
                        <a:buNone/>
                      </a:pPr>
                      <a:r>
                        <a:rPr lang="en-GB"/>
                        <a:t>0.8025</a:t>
                      </a:r>
                      <a:endParaRPr/>
                    </a:p>
                  </a:txBody>
                  <a:tcPr marT="91425" marB="91425" marR="91425" marL="91425"/>
                </a:tc>
                <a:tc>
                  <a:txBody>
                    <a:bodyPr/>
                    <a:lstStyle/>
                    <a:p>
                      <a:pPr indent="0" lvl="0" marL="0" rtl="0" algn="ctr">
                        <a:lnSpc>
                          <a:spcPct val="100000"/>
                        </a:lnSpc>
                        <a:spcBef>
                          <a:spcPts val="0"/>
                        </a:spcBef>
                        <a:spcAft>
                          <a:spcPts val="0"/>
                        </a:spcAft>
                        <a:buNone/>
                      </a:pPr>
                      <a:r>
                        <a:rPr lang="en-GB"/>
                        <a:t>0.09874</a:t>
                      </a:r>
                      <a:endParaRPr/>
                    </a:p>
                  </a:txBody>
                  <a:tcPr marT="91425" marB="91425" marR="91425" marL="91425"/>
                </a:tc>
                <a:tc>
                  <a:txBody>
                    <a:bodyPr/>
                    <a:lstStyle/>
                    <a:p>
                      <a:pPr indent="0" lvl="0" marL="0" rtl="0" algn="ctr">
                        <a:lnSpc>
                          <a:spcPct val="100000"/>
                        </a:lnSpc>
                        <a:spcBef>
                          <a:spcPts val="0"/>
                        </a:spcBef>
                        <a:spcAft>
                          <a:spcPts val="0"/>
                        </a:spcAft>
                        <a:buNone/>
                      </a:pPr>
                      <a:r>
                        <a:rPr lang="en-GB"/>
                        <a:t>0.9104</a:t>
                      </a:r>
                      <a:endParaRPr/>
                    </a:p>
                  </a:txBody>
                  <a:tcPr marT="91425" marB="91425" marR="91425" marL="91425"/>
                </a:tc>
              </a:tr>
              <a:tr h="309425">
                <a:tc>
                  <a:txBody>
                    <a:bodyPr/>
                    <a:lstStyle/>
                    <a:p>
                      <a:pPr indent="0" lvl="0" marL="0" rtl="0" algn="ctr">
                        <a:lnSpc>
                          <a:spcPct val="100000"/>
                        </a:lnSpc>
                        <a:spcBef>
                          <a:spcPts val="0"/>
                        </a:spcBef>
                        <a:spcAft>
                          <a:spcPts val="0"/>
                        </a:spcAft>
                        <a:buNone/>
                      </a:pPr>
                      <a:r>
                        <a:rPr lang="en-GB"/>
                        <a:t>SVR</a:t>
                      </a:r>
                      <a:endParaRPr/>
                    </a:p>
                  </a:txBody>
                  <a:tcPr marT="91425" marB="91425" marR="91425" marL="91425"/>
                </a:tc>
                <a:tc>
                  <a:txBody>
                    <a:bodyPr/>
                    <a:lstStyle/>
                    <a:p>
                      <a:pPr indent="0" lvl="0" marL="0" rtl="0" algn="ctr">
                        <a:lnSpc>
                          <a:spcPct val="100000"/>
                        </a:lnSpc>
                        <a:spcBef>
                          <a:spcPts val="0"/>
                        </a:spcBef>
                        <a:spcAft>
                          <a:spcPts val="0"/>
                        </a:spcAft>
                        <a:buNone/>
                      </a:pPr>
                      <a:r>
                        <a:rPr lang="en-GB"/>
                        <a:t>0.9028</a:t>
                      </a:r>
                      <a:endParaRPr/>
                    </a:p>
                  </a:txBody>
                  <a:tcPr marT="91425" marB="91425" marR="91425" marL="91425"/>
                </a:tc>
                <a:tc>
                  <a:txBody>
                    <a:bodyPr/>
                    <a:lstStyle/>
                    <a:p>
                      <a:pPr indent="0" lvl="0" marL="0" rtl="0" algn="ctr">
                        <a:lnSpc>
                          <a:spcPct val="100000"/>
                        </a:lnSpc>
                        <a:spcBef>
                          <a:spcPts val="0"/>
                        </a:spcBef>
                        <a:spcAft>
                          <a:spcPts val="0"/>
                        </a:spcAft>
                        <a:buNone/>
                      </a:pPr>
                      <a:r>
                        <a:rPr lang="en-GB"/>
                        <a:t>0.06927</a:t>
                      </a:r>
                      <a:endParaRPr/>
                    </a:p>
                  </a:txBody>
                  <a:tcPr marT="91425" marB="91425" marR="91425" marL="91425"/>
                </a:tc>
                <a:tc>
                  <a:txBody>
                    <a:bodyPr/>
                    <a:lstStyle/>
                    <a:p>
                      <a:pPr indent="0" lvl="0" marL="0" rtl="0" algn="ctr">
                        <a:lnSpc>
                          <a:spcPct val="100000"/>
                        </a:lnSpc>
                        <a:spcBef>
                          <a:spcPts val="0"/>
                        </a:spcBef>
                        <a:spcAft>
                          <a:spcPts val="0"/>
                        </a:spcAft>
                        <a:buNone/>
                      </a:pPr>
                      <a:r>
                        <a:rPr lang="en-GB"/>
                        <a:t>0.9540</a:t>
                      </a:r>
                      <a:endParaRPr/>
                    </a:p>
                  </a:txBody>
                  <a:tcPr marT="91425" marB="91425" marR="91425" marL="91425"/>
                </a:tc>
              </a:tr>
              <a:tr h="309425">
                <a:tc>
                  <a:txBody>
                    <a:bodyPr/>
                    <a:lstStyle/>
                    <a:p>
                      <a:pPr indent="0" lvl="0" marL="0" rtl="0" algn="ctr">
                        <a:lnSpc>
                          <a:spcPct val="100000"/>
                        </a:lnSpc>
                        <a:spcBef>
                          <a:spcPts val="0"/>
                        </a:spcBef>
                        <a:spcAft>
                          <a:spcPts val="0"/>
                        </a:spcAft>
                        <a:buNone/>
                      </a:pPr>
                      <a:r>
                        <a:rPr lang="en-GB"/>
                        <a:t>Decision Tree</a:t>
                      </a:r>
                      <a:endParaRPr/>
                    </a:p>
                  </a:txBody>
                  <a:tcPr marT="91425" marB="91425" marR="91425" marL="91425"/>
                </a:tc>
                <a:tc>
                  <a:txBody>
                    <a:bodyPr/>
                    <a:lstStyle/>
                    <a:p>
                      <a:pPr indent="0" lvl="0" marL="0" rtl="0" algn="ctr">
                        <a:lnSpc>
                          <a:spcPct val="100000"/>
                        </a:lnSpc>
                        <a:spcBef>
                          <a:spcPts val="0"/>
                        </a:spcBef>
                        <a:spcAft>
                          <a:spcPts val="0"/>
                        </a:spcAft>
                        <a:buNone/>
                      </a:pPr>
                      <a:r>
                        <a:rPr lang="en-GB"/>
                        <a:t>0.9005</a:t>
                      </a:r>
                      <a:endParaRPr/>
                    </a:p>
                  </a:txBody>
                  <a:tcPr marT="91425" marB="91425" marR="91425" marL="91425"/>
                </a:tc>
                <a:tc>
                  <a:txBody>
                    <a:bodyPr/>
                    <a:lstStyle/>
                    <a:p>
                      <a:pPr indent="0" lvl="0" marL="0" rtl="0" algn="ctr">
                        <a:lnSpc>
                          <a:spcPct val="100000"/>
                        </a:lnSpc>
                        <a:spcBef>
                          <a:spcPts val="0"/>
                        </a:spcBef>
                        <a:spcAft>
                          <a:spcPts val="0"/>
                        </a:spcAft>
                        <a:buNone/>
                      </a:pPr>
                      <a:r>
                        <a:rPr lang="en-GB"/>
                        <a:t>0.0700</a:t>
                      </a:r>
                      <a:endParaRPr/>
                    </a:p>
                  </a:txBody>
                  <a:tcPr marT="91425" marB="91425" marR="91425" marL="91425"/>
                </a:tc>
                <a:tc>
                  <a:txBody>
                    <a:bodyPr/>
                    <a:lstStyle/>
                    <a:p>
                      <a:pPr indent="0" lvl="0" marL="0" rtl="0" algn="ctr">
                        <a:lnSpc>
                          <a:spcPct val="100000"/>
                        </a:lnSpc>
                        <a:spcBef>
                          <a:spcPts val="0"/>
                        </a:spcBef>
                        <a:spcAft>
                          <a:spcPts val="0"/>
                        </a:spcAft>
                        <a:buNone/>
                      </a:pPr>
                      <a:r>
                        <a:rPr lang="en-GB"/>
                        <a:t>0.9537</a:t>
                      </a:r>
                      <a:endParaRPr/>
                    </a:p>
                  </a:txBody>
                  <a:tcPr marT="91425" marB="91425" marR="91425" marL="91425"/>
                </a:tc>
              </a:tr>
              <a:tr h="474650">
                <a:tc>
                  <a:txBody>
                    <a:bodyPr/>
                    <a:lstStyle/>
                    <a:p>
                      <a:pPr indent="0" lvl="0" marL="0" rtl="0" algn="ctr">
                        <a:lnSpc>
                          <a:spcPct val="100000"/>
                        </a:lnSpc>
                        <a:spcBef>
                          <a:spcPts val="0"/>
                        </a:spcBef>
                        <a:spcAft>
                          <a:spcPts val="0"/>
                        </a:spcAft>
                        <a:buNone/>
                      </a:pPr>
                      <a:r>
                        <a:rPr lang="en-GB"/>
                        <a:t>Random Forest</a:t>
                      </a:r>
                      <a:endParaRPr/>
                    </a:p>
                  </a:txBody>
                  <a:tcPr marT="91425" marB="91425" marR="91425" marL="91425"/>
                </a:tc>
                <a:tc>
                  <a:txBody>
                    <a:bodyPr/>
                    <a:lstStyle/>
                    <a:p>
                      <a:pPr indent="0" lvl="0" marL="0" rtl="0" algn="ctr">
                        <a:lnSpc>
                          <a:spcPct val="100000"/>
                        </a:lnSpc>
                        <a:spcBef>
                          <a:spcPts val="0"/>
                        </a:spcBef>
                        <a:spcAft>
                          <a:spcPts val="0"/>
                        </a:spcAft>
                        <a:buNone/>
                      </a:pPr>
                      <a:r>
                        <a:rPr lang="en-GB"/>
                        <a:t>0.8990</a:t>
                      </a:r>
                      <a:endParaRPr/>
                    </a:p>
                  </a:txBody>
                  <a:tcPr marT="91425" marB="91425" marR="91425" marL="91425"/>
                </a:tc>
                <a:tc>
                  <a:txBody>
                    <a:bodyPr/>
                    <a:lstStyle/>
                    <a:p>
                      <a:pPr indent="0" lvl="0" marL="0" rtl="0" algn="ctr">
                        <a:lnSpc>
                          <a:spcPct val="100000"/>
                        </a:lnSpc>
                        <a:spcBef>
                          <a:spcPts val="0"/>
                        </a:spcBef>
                        <a:spcAft>
                          <a:spcPts val="0"/>
                        </a:spcAft>
                        <a:buNone/>
                      </a:pPr>
                      <a:r>
                        <a:rPr lang="en-GB"/>
                        <a:t>0.0705</a:t>
                      </a:r>
                      <a:endParaRPr/>
                    </a:p>
                  </a:txBody>
                  <a:tcPr marT="91425" marB="91425" marR="91425" marL="91425"/>
                </a:tc>
                <a:tc>
                  <a:txBody>
                    <a:bodyPr/>
                    <a:lstStyle/>
                    <a:p>
                      <a:pPr indent="0" lvl="0" marL="0" rtl="0" algn="ctr">
                        <a:lnSpc>
                          <a:spcPct val="100000"/>
                        </a:lnSpc>
                        <a:spcBef>
                          <a:spcPts val="0"/>
                        </a:spcBef>
                        <a:spcAft>
                          <a:spcPts val="0"/>
                        </a:spcAft>
                        <a:buNone/>
                      </a:pPr>
                      <a:r>
                        <a:rPr lang="en-GB"/>
                        <a:t>0.9621</a:t>
                      </a:r>
                      <a:endParaRPr/>
                    </a:p>
                  </a:txBody>
                  <a:tcPr marT="91425" marB="91425" marR="91425" marL="91425"/>
                </a:tc>
              </a:tr>
              <a:tr h="474650">
                <a:tc>
                  <a:txBody>
                    <a:bodyPr/>
                    <a:lstStyle/>
                    <a:p>
                      <a:pPr indent="0" lvl="0" marL="0" rtl="0" algn="ctr">
                        <a:lnSpc>
                          <a:spcPct val="100000"/>
                        </a:lnSpc>
                        <a:spcBef>
                          <a:spcPts val="0"/>
                        </a:spcBef>
                        <a:spcAft>
                          <a:spcPts val="0"/>
                        </a:spcAft>
                        <a:buNone/>
                      </a:pPr>
                      <a:r>
                        <a:rPr b="1" lang="en-GB"/>
                        <a:t>Neural Networks</a:t>
                      </a:r>
                      <a:endParaRPr b="1"/>
                    </a:p>
                  </a:txBody>
                  <a:tcPr marT="91425" marB="91425" marR="91425" marL="91425"/>
                </a:tc>
                <a:tc>
                  <a:txBody>
                    <a:bodyPr/>
                    <a:lstStyle/>
                    <a:p>
                      <a:pPr indent="0" lvl="0" marL="0" rtl="0" algn="ctr">
                        <a:lnSpc>
                          <a:spcPct val="100000"/>
                        </a:lnSpc>
                        <a:spcBef>
                          <a:spcPts val="0"/>
                        </a:spcBef>
                        <a:spcAft>
                          <a:spcPts val="0"/>
                        </a:spcAft>
                        <a:buNone/>
                      </a:pPr>
                      <a:r>
                        <a:rPr b="1" lang="en-GB"/>
                        <a:t>0.9289</a:t>
                      </a:r>
                      <a:endParaRPr b="1"/>
                    </a:p>
                  </a:txBody>
                  <a:tcPr marT="91425" marB="91425" marR="91425" marL="91425"/>
                </a:tc>
                <a:tc>
                  <a:txBody>
                    <a:bodyPr/>
                    <a:lstStyle/>
                    <a:p>
                      <a:pPr indent="0" lvl="0" marL="0" rtl="0" algn="ctr">
                        <a:lnSpc>
                          <a:spcPct val="100000"/>
                        </a:lnSpc>
                        <a:spcBef>
                          <a:spcPts val="0"/>
                        </a:spcBef>
                        <a:spcAft>
                          <a:spcPts val="0"/>
                        </a:spcAft>
                        <a:buNone/>
                      </a:pPr>
                      <a:r>
                        <a:rPr b="1" lang="en-GB"/>
                        <a:t>0.0592</a:t>
                      </a:r>
                      <a:endParaRPr b="1"/>
                    </a:p>
                  </a:txBody>
                  <a:tcPr marT="91425" marB="91425" marR="91425" marL="91425"/>
                </a:tc>
                <a:tc>
                  <a:txBody>
                    <a:bodyPr/>
                    <a:lstStyle/>
                    <a:p>
                      <a:pPr indent="0" lvl="0" marL="0" rtl="0" algn="ctr">
                        <a:lnSpc>
                          <a:spcPct val="100000"/>
                        </a:lnSpc>
                        <a:spcBef>
                          <a:spcPts val="0"/>
                        </a:spcBef>
                        <a:spcAft>
                          <a:spcPts val="0"/>
                        </a:spcAft>
                        <a:buNone/>
                      </a:pPr>
                      <a:r>
                        <a:rPr b="1" lang="en-GB"/>
                        <a:t>0.9696</a:t>
                      </a:r>
                      <a:endParaRPr b="1"/>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39"/>
          <p:cNvSpPr txBox="1"/>
          <p:nvPr>
            <p:ph type="title"/>
          </p:nvPr>
        </p:nvSpPr>
        <p:spPr>
          <a:xfrm>
            <a:off x="729450" y="578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System Overview - Online Phase</a:t>
            </a:r>
            <a:endParaRPr/>
          </a:p>
        </p:txBody>
      </p:sp>
      <p:sp>
        <p:nvSpPr>
          <p:cNvPr id="336" name="Google Shape;336;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37" name="Google Shape;337;p39"/>
          <p:cNvPicPr preferRelativeResize="0"/>
          <p:nvPr/>
        </p:nvPicPr>
        <p:blipFill>
          <a:blip r:embed="rId3">
            <a:alphaModFix/>
          </a:blip>
          <a:stretch>
            <a:fillRect/>
          </a:stretch>
        </p:blipFill>
        <p:spPr>
          <a:xfrm>
            <a:off x="2845199" y="1406675"/>
            <a:ext cx="3453600" cy="3520002"/>
          </a:xfrm>
          <a:prstGeom prst="rect">
            <a:avLst/>
          </a:prstGeom>
          <a:noFill/>
          <a:ln>
            <a:noFill/>
          </a:ln>
        </p:spPr>
      </p:pic>
      <p:sp>
        <p:nvSpPr>
          <p:cNvPr id="338" name="Google Shape;338;p39"/>
          <p:cNvSpPr txBox="1"/>
          <p:nvPr/>
        </p:nvSpPr>
        <p:spPr>
          <a:xfrm>
            <a:off x="77925" y="4533075"/>
            <a:ext cx="2922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999999"/>
                </a:solidFill>
                <a:latin typeface="Lato"/>
                <a:ea typeface="Lato"/>
                <a:cs typeface="Lato"/>
                <a:sym typeface="Lato"/>
              </a:rPr>
              <a:t>Icons made by </a:t>
            </a:r>
            <a:r>
              <a:rPr lang="en-GB" sz="1200">
                <a:solidFill>
                  <a:srgbClr val="999999"/>
                </a:solidFill>
                <a:uFill>
                  <a:noFill/>
                </a:uFill>
                <a:latin typeface="Lato"/>
                <a:ea typeface="Lato"/>
                <a:cs typeface="Lato"/>
                <a:sym typeface="Lato"/>
                <a:hlinkClick r:id="rId4"/>
              </a:rPr>
              <a:t>Freepik</a:t>
            </a:r>
            <a:r>
              <a:rPr lang="en-GB" sz="1200">
                <a:solidFill>
                  <a:srgbClr val="999999"/>
                </a:solidFill>
                <a:latin typeface="Lato"/>
                <a:ea typeface="Lato"/>
                <a:cs typeface="Lato"/>
                <a:sym typeface="Lato"/>
              </a:rPr>
              <a:t> from </a:t>
            </a:r>
            <a:r>
              <a:rPr lang="en-GB" sz="1200">
                <a:solidFill>
                  <a:srgbClr val="999999"/>
                </a:solidFill>
                <a:uFill>
                  <a:noFill/>
                </a:uFill>
                <a:latin typeface="Lato"/>
                <a:ea typeface="Lato"/>
                <a:cs typeface="Lato"/>
                <a:sym typeface="Lato"/>
                <a:hlinkClick r:id="rId5"/>
              </a:rPr>
              <a:t>FlatIcon</a:t>
            </a:r>
            <a:endParaRPr sz="1200">
              <a:solidFill>
                <a:srgbClr val="999999"/>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Utilization metrics used for both workload profiling and VM monitoring.</a:t>
            </a:r>
            <a:endParaRPr/>
          </a:p>
        </p:txBody>
      </p:sp>
      <p:sp>
        <p:nvSpPr>
          <p:cNvPr id="344" name="Google Shape;344;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45" name="Google Shape;345;p40"/>
          <p:cNvPicPr preferRelativeResize="0"/>
          <p:nvPr/>
        </p:nvPicPr>
        <p:blipFill rotWithShape="1">
          <a:blip r:embed="rId3">
            <a:alphaModFix/>
          </a:blip>
          <a:srcRect b="0" l="0" r="0" t="0"/>
          <a:stretch/>
        </p:blipFill>
        <p:spPr>
          <a:xfrm>
            <a:off x="2435560" y="397978"/>
            <a:ext cx="4272900" cy="3695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sp>
        <p:nvSpPr>
          <p:cNvPr id="351" name="Google Shape;351;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Experimental Evaluation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Cluster Configuration</a:t>
            </a:r>
            <a:endParaRPr/>
          </a:p>
        </p:txBody>
      </p:sp>
      <p:sp>
        <p:nvSpPr>
          <p:cNvPr id="357" name="Google Shape;357;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solidFill>
                  <a:schemeClr val="accent1"/>
                </a:solidFill>
              </a:rPr>
              <a:t>‹#›</a:t>
            </a:fld>
            <a:endParaRPr>
              <a:solidFill>
                <a:schemeClr val="accent1"/>
              </a:solidFill>
            </a:endParaRPr>
          </a:p>
        </p:txBody>
      </p:sp>
      <p:sp>
        <p:nvSpPr>
          <p:cNvPr id="358" name="Google Shape;3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359" name="Google Shape;359;p42"/>
          <p:cNvGraphicFramePr/>
          <p:nvPr/>
        </p:nvGraphicFramePr>
        <p:xfrm>
          <a:off x="2739575" y="2132475"/>
          <a:ext cx="3000000" cy="3000000"/>
        </p:xfrm>
        <a:graphic>
          <a:graphicData uri="http://schemas.openxmlformats.org/drawingml/2006/table">
            <a:tbl>
              <a:tblPr>
                <a:noFill/>
                <a:tableStyleId>{D36CCCB9-DE46-4A74-8833-8D5CD183D490}</a:tableStyleId>
              </a:tblPr>
              <a:tblGrid>
                <a:gridCol w="1589775"/>
                <a:gridCol w="2075050"/>
              </a:tblGrid>
              <a:tr h="330525">
                <a:tc>
                  <a:txBody>
                    <a:bodyPr/>
                    <a:lstStyle/>
                    <a:p>
                      <a:pPr indent="0" lvl="0" marL="0" rtl="0" algn="ctr">
                        <a:spcBef>
                          <a:spcPts val="0"/>
                        </a:spcBef>
                        <a:spcAft>
                          <a:spcPts val="0"/>
                        </a:spcAft>
                        <a:buNone/>
                      </a:pPr>
                      <a:r>
                        <a:rPr b="1" lang="en-GB" sz="1200"/>
                        <a:t>Property</a:t>
                      </a:r>
                      <a:endParaRPr b="1" sz="1200"/>
                    </a:p>
                  </a:txBody>
                  <a:tcPr marT="54000" marB="54000" marR="91425" marL="91425" anchor="ctr"/>
                </a:tc>
                <a:tc>
                  <a:txBody>
                    <a:bodyPr/>
                    <a:lstStyle/>
                    <a:p>
                      <a:pPr indent="0" lvl="0" marL="0" rtl="0" algn="ctr">
                        <a:spcBef>
                          <a:spcPts val="0"/>
                        </a:spcBef>
                        <a:spcAft>
                          <a:spcPts val="0"/>
                        </a:spcAft>
                        <a:buNone/>
                      </a:pPr>
                      <a:r>
                        <a:rPr b="1" lang="en-GB" sz="1200"/>
                        <a:t>Value or Include</a:t>
                      </a:r>
                      <a:endParaRPr b="1" sz="1200"/>
                    </a:p>
                  </a:txBody>
                  <a:tcPr marT="54000" marB="54000" marR="91425" marL="91425" anchor="ctr"/>
                </a:tc>
              </a:tr>
              <a:tr h="330525">
                <a:tc>
                  <a:txBody>
                    <a:bodyPr/>
                    <a:lstStyle/>
                    <a:p>
                      <a:pPr indent="0" lvl="0" marL="0" rtl="0" algn="ctr">
                        <a:spcBef>
                          <a:spcPts val="0"/>
                        </a:spcBef>
                        <a:spcAft>
                          <a:spcPts val="0"/>
                        </a:spcAft>
                        <a:buNone/>
                      </a:pPr>
                      <a:r>
                        <a:rPr lang="en-GB" sz="1200"/>
                        <a:t>Number of VMs</a:t>
                      </a:r>
                      <a:endParaRPr sz="1200"/>
                    </a:p>
                  </a:txBody>
                  <a:tcPr marT="54000" marB="54000" marR="91425" marL="91425" anchor="ctr"/>
                </a:tc>
                <a:tc>
                  <a:txBody>
                    <a:bodyPr/>
                    <a:lstStyle/>
                    <a:p>
                      <a:pPr indent="0" lvl="0" marL="0" rtl="0" algn="ctr">
                        <a:spcBef>
                          <a:spcPts val="0"/>
                        </a:spcBef>
                        <a:spcAft>
                          <a:spcPts val="0"/>
                        </a:spcAft>
                        <a:buNone/>
                      </a:pPr>
                      <a:r>
                        <a:rPr lang="en-GB" sz="1200"/>
                        <a:t>4</a:t>
                      </a:r>
                      <a:endParaRPr sz="1200"/>
                    </a:p>
                  </a:txBody>
                  <a:tcPr marT="54000" marB="54000" marR="91425" marL="91425" anchor="ctr"/>
                </a:tc>
              </a:tr>
              <a:tr h="330525">
                <a:tc>
                  <a:txBody>
                    <a:bodyPr/>
                    <a:lstStyle/>
                    <a:p>
                      <a:pPr indent="0" lvl="0" marL="0" rtl="0" algn="ctr">
                        <a:spcBef>
                          <a:spcPts val="0"/>
                        </a:spcBef>
                        <a:spcAft>
                          <a:spcPts val="0"/>
                        </a:spcAft>
                        <a:buNone/>
                      </a:pPr>
                      <a:r>
                        <a:rPr lang="en-GB" sz="1200"/>
                        <a:t>vCPU</a:t>
                      </a:r>
                      <a:endParaRPr sz="1200"/>
                    </a:p>
                  </a:txBody>
                  <a:tcPr marT="54000" marB="54000" marR="91425" marL="91425" anchor="ctr"/>
                </a:tc>
                <a:tc>
                  <a:txBody>
                    <a:bodyPr/>
                    <a:lstStyle/>
                    <a:p>
                      <a:pPr indent="0" lvl="0" marL="0" rtl="0" algn="ctr">
                        <a:spcBef>
                          <a:spcPts val="0"/>
                        </a:spcBef>
                        <a:spcAft>
                          <a:spcPts val="0"/>
                        </a:spcAft>
                        <a:buNone/>
                      </a:pPr>
                      <a:r>
                        <a:rPr lang="en-GB" sz="1200"/>
                        <a:t>2</a:t>
                      </a:r>
                      <a:endParaRPr sz="1200"/>
                    </a:p>
                  </a:txBody>
                  <a:tcPr marT="54000" marB="54000" marR="91425" marL="91425" anchor="ctr"/>
                </a:tc>
              </a:tr>
              <a:tr h="330525">
                <a:tc>
                  <a:txBody>
                    <a:bodyPr/>
                    <a:lstStyle/>
                    <a:p>
                      <a:pPr indent="0" lvl="0" marL="0" rtl="0" algn="ctr">
                        <a:spcBef>
                          <a:spcPts val="0"/>
                        </a:spcBef>
                        <a:spcAft>
                          <a:spcPts val="0"/>
                        </a:spcAft>
                        <a:buNone/>
                      </a:pPr>
                      <a:r>
                        <a:rPr lang="en-GB" sz="1200"/>
                        <a:t>RAM</a:t>
                      </a:r>
                      <a:endParaRPr sz="1200"/>
                    </a:p>
                  </a:txBody>
                  <a:tcPr marT="54000" marB="54000" marR="91425" marL="91425" anchor="ctr"/>
                </a:tc>
                <a:tc>
                  <a:txBody>
                    <a:bodyPr/>
                    <a:lstStyle/>
                    <a:p>
                      <a:pPr indent="0" lvl="0" marL="0" rtl="0" algn="ctr">
                        <a:spcBef>
                          <a:spcPts val="0"/>
                        </a:spcBef>
                        <a:spcAft>
                          <a:spcPts val="0"/>
                        </a:spcAft>
                        <a:buNone/>
                      </a:pPr>
                      <a:r>
                        <a:rPr lang="en-GB" sz="1200"/>
                        <a:t>4GB</a:t>
                      </a:r>
                      <a:endParaRPr sz="1200"/>
                    </a:p>
                  </a:txBody>
                  <a:tcPr marT="54000" marB="54000" marR="91425" marL="91425" anchor="ctr"/>
                </a:tc>
              </a:tr>
              <a:tr h="330525">
                <a:tc>
                  <a:txBody>
                    <a:bodyPr/>
                    <a:lstStyle/>
                    <a:p>
                      <a:pPr indent="0" lvl="0" marL="0" rtl="0" algn="ctr">
                        <a:spcBef>
                          <a:spcPts val="0"/>
                        </a:spcBef>
                        <a:spcAft>
                          <a:spcPts val="0"/>
                        </a:spcAft>
                        <a:buNone/>
                      </a:pPr>
                      <a:r>
                        <a:rPr lang="en-GB" sz="1200"/>
                        <a:t>HDD</a:t>
                      </a:r>
                      <a:endParaRPr sz="1200"/>
                    </a:p>
                  </a:txBody>
                  <a:tcPr marT="54000" marB="54000" marR="91425" marL="91425" anchor="ctr"/>
                </a:tc>
                <a:tc>
                  <a:txBody>
                    <a:bodyPr/>
                    <a:lstStyle/>
                    <a:p>
                      <a:pPr indent="0" lvl="0" marL="0" rtl="0" algn="ctr">
                        <a:spcBef>
                          <a:spcPts val="0"/>
                        </a:spcBef>
                        <a:spcAft>
                          <a:spcPts val="0"/>
                        </a:spcAft>
                        <a:buNone/>
                      </a:pPr>
                      <a:r>
                        <a:rPr lang="en-GB" sz="1200"/>
                        <a:t>40GB</a:t>
                      </a:r>
                      <a:endParaRPr sz="1200"/>
                    </a:p>
                  </a:txBody>
                  <a:tcPr marT="54000" marB="54000" marR="91425" marL="91425" anchor="ctr"/>
                </a:tc>
              </a:tr>
              <a:tr h="330525">
                <a:tc>
                  <a:txBody>
                    <a:bodyPr/>
                    <a:lstStyle/>
                    <a:p>
                      <a:pPr indent="0" lvl="0" marL="0" rtl="0" algn="ctr">
                        <a:spcBef>
                          <a:spcPts val="0"/>
                        </a:spcBef>
                        <a:spcAft>
                          <a:spcPts val="0"/>
                        </a:spcAft>
                        <a:buNone/>
                      </a:pPr>
                      <a:r>
                        <a:rPr lang="en-GB" sz="1200"/>
                        <a:t>Network Connection</a:t>
                      </a:r>
                      <a:endParaRPr sz="1200"/>
                    </a:p>
                  </a:txBody>
                  <a:tcPr marT="54000" marB="54000" marR="91425" marL="91425" anchor="ctr"/>
                </a:tc>
                <a:tc>
                  <a:txBody>
                    <a:bodyPr/>
                    <a:lstStyle/>
                    <a:p>
                      <a:pPr indent="0" lvl="0" marL="0" rtl="0" algn="ctr">
                        <a:spcBef>
                          <a:spcPts val="0"/>
                        </a:spcBef>
                        <a:spcAft>
                          <a:spcPts val="0"/>
                        </a:spcAft>
                        <a:buNone/>
                      </a:pPr>
                      <a:r>
                        <a:rPr lang="en-GB" sz="1200"/>
                        <a:t>1 Gb/s</a:t>
                      </a:r>
                      <a:endParaRPr sz="1200"/>
                    </a:p>
                  </a:txBody>
                  <a:tcPr marT="54000" marB="54000" marR="91425" marL="91425" anchor="ctr"/>
                </a:tc>
              </a:tr>
              <a:tr h="330525">
                <a:tc>
                  <a:txBody>
                    <a:bodyPr/>
                    <a:lstStyle/>
                    <a:p>
                      <a:pPr indent="0" lvl="0" marL="0" rtl="0" algn="ctr">
                        <a:spcBef>
                          <a:spcPts val="0"/>
                        </a:spcBef>
                        <a:spcAft>
                          <a:spcPts val="0"/>
                        </a:spcAft>
                        <a:buNone/>
                      </a:pPr>
                      <a:r>
                        <a:rPr lang="en-GB" sz="1200"/>
                        <a:t>Operating System</a:t>
                      </a:r>
                      <a:endParaRPr sz="1200"/>
                    </a:p>
                  </a:txBody>
                  <a:tcPr marT="54000" marB="54000" marR="91425" marL="91425" anchor="ctr"/>
                </a:tc>
                <a:tc>
                  <a:txBody>
                    <a:bodyPr/>
                    <a:lstStyle/>
                    <a:p>
                      <a:pPr indent="0" lvl="0" marL="0" rtl="0" algn="ctr">
                        <a:spcBef>
                          <a:spcPts val="0"/>
                        </a:spcBef>
                        <a:spcAft>
                          <a:spcPts val="0"/>
                        </a:spcAft>
                        <a:buNone/>
                      </a:pPr>
                      <a:r>
                        <a:rPr lang="en-GB" sz="1200"/>
                        <a:t>Ubuntu 18.04</a:t>
                      </a:r>
                      <a:endParaRPr sz="1200"/>
                    </a:p>
                  </a:txBody>
                  <a:tcPr marT="54000" marB="54000" marR="91425" marL="91425" anchor="ctr"/>
                </a:tc>
              </a:tr>
              <a:tr h="330525">
                <a:tc>
                  <a:txBody>
                    <a:bodyPr/>
                    <a:lstStyle/>
                    <a:p>
                      <a:pPr indent="0" lvl="0" marL="0" rtl="0" algn="ctr">
                        <a:spcBef>
                          <a:spcPts val="0"/>
                        </a:spcBef>
                        <a:spcAft>
                          <a:spcPts val="0"/>
                        </a:spcAft>
                        <a:buNone/>
                      </a:pPr>
                      <a:r>
                        <a:rPr lang="en-GB" sz="1200"/>
                        <a:t>Python 3.7</a:t>
                      </a:r>
                      <a:endParaRPr sz="1200"/>
                    </a:p>
                  </a:txBody>
                  <a:tcPr marT="54000" marB="54000" marR="91425" marL="91425" anchor="ctr"/>
                </a:tc>
                <a:tc>
                  <a:txBody>
                    <a:bodyPr/>
                    <a:lstStyle/>
                    <a:p>
                      <a:pPr indent="0" lvl="0" marL="0" rtl="0" algn="ctr">
                        <a:spcBef>
                          <a:spcPts val="0"/>
                        </a:spcBef>
                        <a:spcAft>
                          <a:spcPts val="0"/>
                        </a:spcAft>
                        <a:buNone/>
                      </a:pPr>
                      <a:r>
                        <a:rPr lang="en-GB" sz="1200"/>
                        <a:t>numpy, scikit, pandas, tensorflow and keras</a:t>
                      </a:r>
                      <a:endParaRPr sz="1200"/>
                    </a:p>
                  </a:txBody>
                  <a:tcPr marT="54000" marB="54000" marR="91425" marL="91425" anchor="ct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43"/>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Workloads</a:t>
            </a:r>
            <a:endParaRPr/>
          </a:p>
        </p:txBody>
      </p:sp>
      <p:sp>
        <p:nvSpPr>
          <p:cNvPr id="365" name="Google Shape;365;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66" name="Google Shape;366;p43"/>
          <p:cNvPicPr preferRelativeResize="0"/>
          <p:nvPr/>
        </p:nvPicPr>
        <p:blipFill rotWithShape="1">
          <a:blip r:embed="rId3">
            <a:alphaModFix/>
          </a:blip>
          <a:srcRect b="0" l="0" r="0" t="0"/>
          <a:stretch/>
        </p:blipFill>
        <p:spPr>
          <a:xfrm>
            <a:off x="4966600" y="1672917"/>
            <a:ext cx="4059300" cy="2706300"/>
          </a:xfrm>
          <a:prstGeom prst="rect">
            <a:avLst/>
          </a:prstGeom>
          <a:noFill/>
          <a:ln>
            <a:noFill/>
          </a:ln>
        </p:spPr>
      </p:pic>
      <p:graphicFrame>
        <p:nvGraphicFramePr>
          <p:cNvPr id="367" name="Google Shape;367;p43"/>
          <p:cNvGraphicFramePr/>
          <p:nvPr/>
        </p:nvGraphicFramePr>
        <p:xfrm>
          <a:off x="633500" y="2299850"/>
          <a:ext cx="3000000" cy="3000000"/>
        </p:xfrm>
        <a:graphic>
          <a:graphicData uri="http://schemas.openxmlformats.org/drawingml/2006/table">
            <a:tbl>
              <a:tblPr>
                <a:noFill/>
                <a:tableStyleId>{D36CCCB9-DE46-4A74-8833-8D5CD183D490}</a:tableStyleId>
              </a:tblPr>
              <a:tblGrid>
                <a:gridCol w="1377150"/>
                <a:gridCol w="1235900"/>
                <a:gridCol w="1518400"/>
              </a:tblGrid>
              <a:tr h="381000">
                <a:tc>
                  <a:txBody>
                    <a:bodyPr/>
                    <a:lstStyle/>
                    <a:p>
                      <a:pPr indent="0" lvl="0" marL="0" rtl="0" algn="ctr">
                        <a:spcBef>
                          <a:spcPts val="0"/>
                        </a:spcBef>
                        <a:spcAft>
                          <a:spcPts val="0"/>
                        </a:spcAft>
                        <a:buNone/>
                      </a:pPr>
                      <a:r>
                        <a:rPr b="1" lang="en-GB"/>
                        <a:t>App Type</a:t>
                      </a:r>
                      <a:endParaRPr b="1"/>
                    </a:p>
                  </a:txBody>
                  <a:tcPr marT="91425" marB="91425" marR="91425" marL="91425" anchor="ctr"/>
                </a:tc>
                <a:tc>
                  <a:txBody>
                    <a:bodyPr/>
                    <a:lstStyle/>
                    <a:p>
                      <a:pPr indent="0" lvl="0" marL="0" rtl="0" algn="ctr">
                        <a:spcBef>
                          <a:spcPts val="0"/>
                        </a:spcBef>
                        <a:spcAft>
                          <a:spcPts val="0"/>
                        </a:spcAft>
                        <a:buNone/>
                      </a:pPr>
                      <a:r>
                        <a:rPr b="1" lang="en-GB"/>
                        <a:t>Benchmark</a:t>
                      </a:r>
                      <a:endParaRPr b="1"/>
                    </a:p>
                  </a:txBody>
                  <a:tcPr marT="91425" marB="91425" marR="91425" marL="91425" anchor="ctr"/>
                </a:tc>
                <a:tc>
                  <a:txBody>
                    <a:bodyPr/>
                    <a:lstStyle/>
                    <a:p>
                      <a:pPr indent="0" lvl="0" marL="0" rtl="0" algn="ctr">
                        <a:spcBef>
                          <a:spcPts val="0"/>
                        </a:spcBef>
                        <a:spcAft>
                          <a:spcPts val="0"/>
                        </a:spcAft>
                        <a:buNone/>
                      </a:pPr>
                      <a:r>
                        <a:rPr b="1" lang="en-GB"/>
                        <a:t>Configuration</a:t>
                      </a:r>
                      <a:endParaRPr b="1"/>
                    </a:p>
                  </a:txBody>
                  <a:tcPr marT="91425" marB="91425" marR="91425" marL="91425" anchor="ctr"/>
                </a:tc>
              </a:tr>
              <a:tr h="381000">
                <a:tc>
                  <a:txBody>
                    <a:bodyPr/>
                    <a:lstStyle/>
                    <a:p>
                      <a:pPr indent="0" lvl="0" marL="0" rtl="0" algn="ctr">
                        <a:spcBef>
                          <a:spcPts val="0"/>
                        </a:spcBef>
                        <a:spcAft>
                          <a:spcPts val="0"/>
                        </a:spcAft>
                        <a:buNone/>
                      </a:pPr>
                      <a:r>
                        <a:rPr lang="en-GB" sz="1000"/>
                        <a:t>CPU Intensive</a:t>
                      </a:r>
                      <a:endParaRPr sz="1000"/>
                    </a:p>
                  </a:txBody>
                  <a:tcPr marT="91425" marB="91425" marR="91425" marL="91425" anchor="ctr"/>
                </a:tc>
                <a:tc>
                  <a:txBody>
                    <a:bodyPr/>
                    <a:lstStyle/>
                    <a:p>
                      <a:pPr indent="0" lvl="0" marL="0" rtl="0" algn="ctr">
                        <a:spcBef>
                          <a:spcPts val="0"/>
                        </a:spcBef>
                        <a:spcAft>
                          <a:spcPts val="0"/>
                        </a:spcAft>
                        <a:buNone/>
                      </a:pPr>
                      <a:r>
                        <a:rPr lang="en-GB" sz="1000"/>
                        <a:t>Sysbench CPU</a:t>
                      </a:r>
                      <a:endParaRPr sz="1000"/>
                    </a:p>
                  </a:txBody>
                  <a:tcPr marT="91425" marB="91425" marR="91425" marL="91425" anchor="ctr"/>
                </a:tc>
                <a:tc>
                  <a:txBody>
                    <a:bodyPr/>
                    <a:lstStyle/>
                    <a:p>
                      <a:pPr indent="0" lvl="0" marL="0" rtl="0" algn="ctr">
                        <a:spcBef>
                          <a:spcPts val="0"/>
                        </a:spcBef>
                        <a:spcAft>
                          <a:spcPts val="0"/>
                        </a:spcAft>
                        <a:buNone/>
                      </a:pPr>
                      <a:r>
                        <a:rPr lang="en-GB" sz="1000"/>
                        <a:t>max-requests=2500</a:t>
                      </a:r>
                      <a:endParaRPr sz="1000"/>
                    </a:p>
                    <a:p>
                      <a:pPr indent="0" lvl="0" marL="0" rtl="0" algn="ctr">
                        <a:spcBef>
                          <a:spcPts val="0"/>
                        </a:spcBef>
                        <a:spcAft>
                          <a:spcPts val="0"/>
                        </a:spcAft>
                        <a:buNone/>
                      </a:pPr>
                      <a:r>
                        <a:rPr lang="en-GB" sz="1000"/>
                        <a:t>cpu-max-prime=1000</a:t>
                      </a:r>
                      <a:endParaRPr sz="1000"/>
                    </a:p>
                  </a:txBody>
                  <a:tcPr marT="91425" marB="91425" marR="91425" marL="91425" anchor="ctr"/>
                </a:tc>
              </a:tr>
              <a:tr h="381000">
                <a:tc>
                  <a:txBody>
                    <a:bodyPr/>
                    <a:lstStyle/>
                    <a:p>
                      <a:pPr indent="0" lvl="0" marL="0" rtl="0" algn="ctr">
                        <a:spcBef>
                          <a:spcPts val="0"/>
                        </a:spcBef>
                        <a:spcAft>
                          <a:spcPts val="0"/>
                        </a:spcAft>
                        <a:buNone/>
                      </a:pPr>
                      <a:r>
                        <a:rPr lang="en-GB" sz="1000"/>
                        <a:t>Disk I/O Intensive</a:t>
                      </a:r>
                      <a:endParaRPr sz="1000"/>
                    </a:p>
                  </a:txBody>
                  <a:tcPr marT="91425" marB="91425" marR="91425" marL="91425" anchor="ctr"/>
                </a:tc>
                <a:tc>
                  <a:txBody>
                    <a:bodyPr/>
                    <a:lstStyle/>
                    <a:p>
                      <a:pPr indent="0" lvl="0" marL="0" rtl="0" algn="ctr">
                        <a:spcBef>
                          <a:spcPts val="0"/>
                        </a:spcBef>
                        <a:spcAft>
                          <a:spcPts val="0"/>
                        </a:spcAft>
                        <a:buNone/>
                      </a:pPr>
                      <a:r>
                        <a:rPr lang="en-GB" sz="1000"/>
                        <a:t>Fileio</a:t>
                      </a:r>
                      <a:endParaRPr sz="1000"/>
                    </a:p>
                  </a:txBody>
                  <a:tcPr marT="91425" marB="91425" marR="91425" marL="91425" anchor="ctr"/>
                </a:tc>
                <a:tc>
                  <a:txBody>
                    <a:bodyPr/>
                    <a:lstStyle/>
                    <a:p>
                      <a:pPr indent="0" lvl="0" marL="0" rtl="0" algn="ctr">
                        <a:spcBef>
                          <a:spcPts val="0"/>
                        </a:spcBef>
                        <a:spcAft>
                          <a:spcPts val="0"/>
                        </a:spcAft>
                        <a:buNone/>
                      </a:pPr>
                      <a:r>
                        <a:rPr lang="en-GB" sz="1000"/>
                        <a:t>max-requests=200</a:t>
                      </a:r>
                      <a:endParaRPr sz="1000"/>
                    </a:p>
                    <a:p>
                      <a:pPr indent="0" lvl="0" marL="0" rtl="0" algn="ctr">
                        <a:spcBef>
                          <a:spcPts val="0"/>
                        </a:spcBef>
                        <a:spcAft>
                          <a:spcPts val="0"/>
                        </a:spcAft>
                        <a:buNone/>
                      </a:pPr>
                      <a:r>
                        <a:rPr lang="en-GB" sz="1000"/>
                        <a:t>file-test-mode=rndrw</a:t>
                      </a:r>
                      <a:endParaRPr sz="1000"/>
                    </a:p>
                  </a:txBody>
                  <a:tcPr marT="91425" marB="91425" marR="91425" marL="91425" anchor="ctr"/>
                </a:tc>
              </a:tr>
              <a:tr h="381000">
                <a:tc>
                  <a:txBody>
                    <a:bodyPr/>
                    <a:lstStyle/>
                    <a:p>
                      <a:pPr indent="0" lvl="0" marL="0" rtl="0" algn="ctr">
                        <a:spcBef>
                          <a:spcPts val="0"/>
                        </a:spcBef>
                        <a:spcAft>
                          <a:spcPts val="0"/>
                        </a:spcAft>
                        <a:buNone/>
                      </a:pPr>
                      <a:r>
                        <a:rPr lang="en-GB" sz="1000"/>
                        <a:t>Memory Intensive</a:t>
                      </a:r>
                      <a:endParaRPr sz="1000"/>
                    </a:p>
                  </a:txBody>
                  <a:tcPr marT="91425" marB="91425" marR="91425" marL="91425" anchor="ctr"/>
                </a:tc>
                <a:tc>
                  <a:txBody>
                    <a:bodyPr/>
                    <a:lstStyle/>
                    <a:p>
                      <a:pPr indent="0" lvl="0" marL="0" rtl="0" algn="ctr">
                        <a:spcBef>
                          <a:spcPts val="0"/>
                        </a:spcBef>
                        <a:spcAft>
                          <a:spcPts val="0"/>
                        </a:spcAft>
                        <a:buNone/>
                      </a:pPr>
                      <a:r>
                        <a:rPr lang="en-GB" sz="1000"/>
                        <a:t>OLTP</a:t>
                      </a:r>
                      <a:endParaRPr sz="1000"/>
                    </a:p>
                  </a:txBody>
                  <a:tcPr marT="91425" marB="91425" marR="91425" marL="91425" anchor="ctr"/>
                </a:tc>
                <a:tc>
                  <a:txBody>
                    <a:bodyPr/>
                    <a:lstStyle/>
                    <a:p>
                      <a:pPr indent="0" lvl="0" marL="0" rtl="0" algn="ctr">
                        <a:spcBef>
                          <a:spcPts val="0"/>
                        </a:spcBef>
                        <a:spcAft>
                          <a:spcPts val="0"/>
                        </a:spcAft>
                        <a:buNone/>
                      </a:pPr>
                      <a:r>
                        <a:rPr lang="en-GB" sz="1000"/>
                        <a:t>table-size=10000</a:t>
                      </a:r>
                      <a:endParaRPr sz="1000"/>
                    </a:p>
                    <a:p>
                      <a:pPr indent="0" lvl="0" marL="0" rtl="0" algn="ctr">
                        <a:spcBef>
                          <a:spcPts val="0"/>
                        </a:spcBef>
                        <a:spcAft>
                          <a:spcPts val="0"/>
                        </a:spcAft>
                        <a:buNone/>
                      </a:pPr>
                      <a:r>
                        <a:rPr lang="en-GB" sz="1000"/>
                        <a:t>table-count=3</a:t>
                      </a:r>
                      <a:endParaRPr sz="1000"/>
                    </a:p>
                    <a:p>
                      <a:pPr indent="0" lvl="0" marL="0" rtl="0" algn="ctr">
                        <a:spcBef>
                          <a:spcPts val="0"/>
                        </a:spcBef>
                        <a:spcAft>
                          <a:spcPts val="0"/>
                        </a:spcAft>
                        <a:buNone/>
                      </a:pPr>
                      <a:r>
                        <a:rPr lang="en-GB" sz="1000"/>
                        <a:t>max-requests=10</a:t>
                      </a:r>
                      <a:endParaRPr sz="1000"/>
                    </a:p>
                  </a:txBody>
                  <a:tcPr marT="91425" marB="91425" marR="91425" marL="91425"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1" name="Shape 371"/>
        <p:cNvGrpSpPr/>
        <p:nvPr/>
      </p:nvGrpSpPr>
      <p:grpSpPr>
        <a:xfrm>
          <a:off x="0" y="0"/>
          <a:ext cx="0" cy="0"/>
          <a:chOff x="0" y="0"/>
          <a:chExt cx="0" cy="0"/>
        </a:xfrm>
      </p:grpSpPr>
      <p:sp>
        <p:nvSpPr>
          <p:cNvPr id="372" name="Google Shape;372;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373" name="Google Shape;373;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74" name="Google Shape;374;p44"/>
          <p:cNvPicPr preferRelativeResize="0"/>
          <p:nvPr/>
        </p:nvPicPr>
        <p:blipFill rotWithShape="1">
          <a:blip r:embed="rId3">
            <a:alphaModFix/>
          </a:blip>
          <a:srcRect b="1156" l="0" r="0" t="0"/>
          <a:stretch/>
        </p:blipFill>
        <p:spPr>
          <a:xfrm>
            <a:off x="2248100" y="574750"/>
            <a:ext cx="6075149" cy="4428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The aggregated throughput and response time in our experiments.</a:t>
            </a:r>
            <a:endParaRPr/>
          </a:p>
        </p:txBody>
      </p:sp>
      <p:sp>
        <p:nvSpPr>
          <p:cNvPr id="380" name="Google Shape;380;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381" name="Google Shape;381;p45"/>
          <p:cNvPicPr preferRelativeResize="0"/>
          <p:nvPr/>
        </p:nvPicPr>
        <p:blipFill>
          <a:blip r:embed="rId3">
            <a:alphaModFix/>
          </a:blip>
          <a:stretch>
            <a:fillRect/>
          </a:stretch>
        </p:blipFill>
        <p:spPr>
          <a:xfrm>
            <a:off x="225350" y="697925"/>
            <a:ext cx="4114800" cy="2743200"/>
          </a:xfrm>
          <a:prstGeom prst="rect">
            <a:avLst/>
          </a:prstGeom>
          <a:noFill/>
          <a:ln>
            <a:noFill/>
          </a:ln>
        </p:spPr>
      </p:pic>
      <p:pic>
        <p:nvPicPr>
          <p:cNvPr id="382" name="Google Shape;382;p45"/>
          <p:cNvPicPr preferRelativeResize="0"/>
          <p:nvPr/>
        </p:nvPicPr>
        <p:blipFill>
          <a:blip r:embed="rId4">
            <a:alphaModFix/>
          </a:blip>
          <a:stretch>
            <a:fillRect/>
          </a:stretch>
        </p:blipFill>
        <p:spPr>
          <a:xfrm>
            <a:off x="4638675" y="697925"/>
            <a:ext cx="4114800" cy="274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46"/>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Average aggregated throughput and response time for each placement in heavy load region. Relative throughput (Rel Thro) and relative response time (Rel RT) are relative values to smart spread algorithm results.</a:t>
            </a:r>
            <a:endParaRPr/>
          </a:p>
        </p:txBody>
      </p:sp>
      <p:sp>
        <p:nvSpPr>
          <p:cNvPr id="388" name="Google Shape;388;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graphicFrame>
        <p:nvGraphicFramePr>
          <p:cNvPr id="389" name="Google Shape;389;p46"/>
          <p:cNvGraphicFramePr/>
          <p:nvPr/>
        </p:nvGraphicFramePr>
        <p:xfrm>
          <a:off x="952500" y="1619250"/>
          <a:ext cx="3000000" cy="3000000"/>
        </p:xfrm>
        <a:graphic>
          <a:graphicData uri="http://schemas.openxmlformats.org/drawingml/2006/table">
            <a:tbl>
              <a:tblPr>
                <a:noFill/>
                <a:tableStyleId>{D36CCCB9-DE46-4A74-8833-8D5CD183D490}</a:tableStyleId>
              </a:tblPr>
              <a:tblGrid>
                <a:gridCol w="1447800"/>
                <a:gridCol w="1369875"/>
                <a:gridCol w="1525725"/>
                <a:gridCol w="1447800"/>
                <a:gridCol w="1447800"/>
              </a:tblGrid>
              <a:tr h="381000">
                <a:tc>
                  <a:txBody>
                    <a:bodyPr/>
                    <a:lstStyle/>
                    <a:p>
                      <a:pPr indent="0" lvl="0" marL="0" rtl="0" algn="ctr">
                        <a:spcBef>
                          <a:spcPts val="0"/>
                        </a:spcBef>
                        <a:spcAft>
                          <a:spcPts val="0"/>
                        </a:spcAft>
                        <a:buNone/>
                      </a:pPr>
                      <a:r>
                        <a:rPr b="1" lang="en-GB"/>
                        <a:t>Algorithm</a:t>
                      </a:r>
                      <a:endParaRPr b="1"/>
                    </a:p>
                  </a:txBody>
                  <a:tcPr marT="91425" marB="91425" marR="91425" marL="91425" anchor="ctr"/>
                </a:tc>
                <a:tc>
                  <a:txBody>
                    <a:bodyPr/>
                    <a:lstStyle/>
                    <a:p>
                      <a:pPr indent="0" lvl="0" marL="0" rtl="0" algn="ctr">
                        <a:spcBef>
                          <a:spcPts val="0"/>
                        </a:spcBef>
                        <a:spcAft>
                          <a:spcPts val="0"/>
                        </a:spcAft>
                        <a:buNone/>
                      </a:pPr>
                      <a:r>
                        <a:rPr b="1" lang="en-GB"/>
                        <a:t>Throughput</a:t>
                      </a:r>
                      <a:endParaRPr b="1"/>
                    </a:p>
                  </a:txBody>
                  <a:tcPr marT="91425" marB="91425" marR="91425" marL="91425" anchor="ctr"/>
                </a:tc>
                <a:tc>
                  <a:txBody>
                    <a:bodyPr/>
                    <a:lstStyle/>
                    <a:p>
                      <a:pPr indent="0" lvl="0" marL="0" rtl="0" algn="ctr">
                        <a:spcBef>
                          <a:spcPts val="0"/>
                        </a:spcBef>
                        <a:spcAft>
                          <a:spcPts val="0"/>
                        </a:spcAft>
                        <a:buNone/>
                      </a:pPr>
                      <a:r>
                        <a:rPr b="1" lang="en-GB"/>
                        <a:t>Response Time</a:t>
                      </a:r>
                      <a:endParaRPr b="1"/>
                    </a:p>
                  </a:txBody>
                  <a:tcPr marT="91425" marB="91425" marR="91425" marL="91425" anchor="ctr"/>
                </a:tc>
                <a:tc>
                  <a:txBody>
                    <a:bodyPr/>
                    <a:lstStyle/>
                    <a:p>
                      <a:pPr indent="0" lvl="0" marL="0" rtl="0" algn="ctr">
                        <a:spcBef>
                          <a:spcPts val="0"/>
                        </a:spcBef>
                        <a:spcAft>
                          <a:spcPts val="0"/>
                        </a:spcAft>
                        <a:buNone/>
                      </a:pPr>
                      <a:r>
                        <a:rPr b="1" lang="en-GB"/>
                        <a:t>Rel Thro</a:t>
                      </a:r>
                      <a:endParaRPr b="1"/>
                    </a:p>
                  </a:txBody>
                  <a:tcPr marT="91425" marB="91425" marR="91425" marL="91425" anchor="ctr"/>
                </a:tc>
                <a:tc>
                  <a:txBody>
                    <a:bodyPr/>
                    <a:lstStyle/>
                    <a:p>
                      <a:pPr indent="0" lvl="0" marL="0" rtl="0" algn="ctr">
                        <a:spcBef>
                          <a:spcPts val="0"/>
                        </a:spcBef>
                        <a:spcAft>
                          <a:spcPts val="0"/>
                        </a:spcAft>
                        <a:buNone/>
                      </a:pPr>
                      <a:r>
                        <a:rPr b="1" lang="en-GB"/>
                        <a:t>Rel RT</a:t>
                      </a:r>
                      <a:endParaRPr b="1"/>
                    </a:p>
                  </a:txBody>
                  <a:tcPr marT="91425" marB="91425" marR="91425" marL="91425" anchor="ctr"/>
                </a:tc>
              </a:tr>
              <a:tr h="381000">
                <a:tc>
                  <a:txBody>
                    <a:bodyPr/>
                    <a:lstStyle/>
                    <a:p>
                      <a:pPr indent="0" lvl="0" marL="0" rtl="0" algn="ctr">
                        <a:spcBef>
                          <a:spcPts val="0"/>
                        </a:spcBef>
                        <a:spcAft>
                          <a:spcPts val="0"/>
                        </a:spcAft>
                        <a:buNone/>
                      </a:pPr>
                      <a:r>
                        <a:rPr lang="en-GB"/>
                        <a:t>Binpack</a:t>
                      </a:r>
                      <a:endParaRPr/>
                    </a:p>
                  </a:txBody>
                  <a:tcPr marT="91425" marB="91425" marR="91425" marL="91425" anchor="ctr"/>
                </a:tc>
                <a:tc>
                  <a:txBody>
                    <a:bodyPr/>
                    <a:lstStyle/>
                    <a:p>
                      <a:pPr indent="0" lvl="0" marL="0" rtl="0" algn="ctr">
                        <a:spcBef>
                          <a:spcPts val="0"/>
                        </a:spcBef>
                        <a:spcAft>
                          <a:spcPts val="0"/>
                        </a:spcAft>
                        <a:buNone/>
                      </a:pPr>
                      <a:r>
                        <a:rPr lang="en-GB"/>
                        <a:t>2966.38</a:t>
                      </a:r>
                      <a:endParaRPr/>
                    </a:p>
                  </a:txBody>
                  <a:tcPr marT="91425" marB="91425" marR="91425" marL="91425" anchor="ctr"/>
                </a:tc>
                <a:tc>
                  <a:txBody>
                    <a:bodyPr/>
                    <a:lstStyle/>
                    <a:p>
                      <a:pPr indent="0" lvl="0" marL="0" rtl="0" algn="ctr">
                        <a:spcBef>
                          <a:spcPts val="0"/>
                        </a:spcBef>
                        <a:spcAft>
                          <a:spcPts val="0"/>
                        </a:spcAft>
                        <a:buNone/>
                      </a:pPr>
                      <a:r>
                        <a:rPr lang="en-GB"/>
                        <a:t>2193.39</a:t>
                      </a:r>
                      <a:endParaRPr/>
                    </a:p>
                  </a:txBody>
                  <a:tcPr marT="91425" marB="91425" marR="91425" marL="91425" anchor="ctr"/>
                </a:tc>
                <a:tc>
                  <a:txBody>
                    <a:bodyPr/>
                    <a:lstStyle/>
                    <a:p>
                      <a:pPr indent="0" lvl="0" marL="0" rtl="0" algn="ctr">
                        <a:spcBef>
                          <a:spcPts val="0"/>
                        </a:spcBef>
                        <a:spcAft>
                          <a:spcPts val="0"/>
                        </a:spcAft>
                        <a:buNone/>
                      </a:pPr>
                      <a:r>
                        <a:rPr lang="en-GB"/>
                        <a:t>0.68</a:t>
                      </a:r>
                      <a:endParaRPr/>
                    </a:p>
                  </a:txBody>
                  <a:tcPr marT="91425" marB="91425" marR="91425" marL="91425" anchor="ctr"/>
                </a:tc>
                <a:tc>
                  <a:txBody>
                    <a:bodyPr/>
                    <a:lstStyle/>
                    <a:p>
                      <a:pPr indent="0" lvl="0" marL="0" rtl="0" algn="ctr">
                        <a:spcBef>
                          <a:spcPts val="0"/>
                        </a:spcBef>
                        <a:spcAft>
                          <a:spcPts val="0"/>
                        </a:spcAft>
                        <a:buNone/>
                      </a:pPr>
                      <a:r>
                        <a:rPr lang="en-GB"/>
                        <a:t>1.36</a:t>
                      </a:r>
                      <a:endParaRPr/>
                    </a:p>
                  </a:txBody>
                  <a:tcPr marT="91425" marB="91425" marR="91425" marL="91425" anchor="ctr"/>
                </a:tc>
              </a:tr>
              <a:tr h="381000">
                <a:tc>
                  <a:txBody>
                    <a:bodyPr/>
                    <a:lstStyle/>
                    <a:p>
                      <a:pPr indent="0" lvl="0" marL="0" rtl="0" algn="ctr">
                        <a:spcBef>
                          <a:spcPts val="0"/>
                        </a:spcBef>
                        <a:spcAft>
                          <a:spcPts val="0"/>
                        </a:spcAft>
                        <a:buNone/>
                      </a:pPr>
                      <a:r>
                        <a:rPr lang="en-GB"/>
                        <a:t>Random</a:t>
                      </a:r>
                      <a:endParaRPr/>
                    </a:p>
                  </a:txBody>
                  <a:tcPr marT="91425" marB="91425" marR="91425" marL="91425" anchor="ctr"/>
                </a:tc>
                <a:tc>
                  <a:txBody>
                    <a:bodyPr/>
                    <a:lstStyle/>
                    <a:p>
                      <a:pPr indent="0" lvl="0" marL="0" rtl="0" algn="ctr">
                        <a:spcBef>
                          <a:spcPts val="0"/>
                        </a:spcBef>
                        <a:spcAft>
                          <a:spcPts val="0"/>
                        </a:spcAft>
                        <a:buNone/>
                      </a:pPr>
                      <a:r>
                        <a:rPr lang="en-GB"/>
                        <a:t>3523.75</a:t>
                      </a:r>
                      <a:endParaRPr/>
                    </a:p>
                  </a:txBody>
                  <a:tcPr marT="91425" marB="91425" marR="91425" marL="91425" anchor="ctr"/>
                </a:tc>
                <a:tc>
                  <a:txBody>
                    <a:bodyPr/>
                    <a:lstStyle/>
                    <a:p>
                      <a:pPr indent="0" lvl="0" marL="0" rtl="0" algn="ctr">
                        <a:spcBef>
                          <a:spcPts val="0"/>
                        </a:spcBef>
                        <a:spcAft>
                          <a:spcPts val="0"/>
                        </a:spcAft>
                        <a:buNone/>
                      </a:pPr>
                      <a:r>
                        <a:rPr lang="en-GB"/>
                        <a:t>1954.76</a:t>
                      </a:r>
                      <a:endParaRPr/>
                    </a:p>
                  </a:txBody>
                  <a:tcPr marT="91425" marB="91425" marR="91425" marL="91425" anchor="ctr"/>
                </a:tc>
                <a:tc>
                  <a:txBody>
                    <a:bodyPr/>
                    <a:lstStyle/>
                    <a:p>
                      <a:pPr indent="0" lvl="0" marL="0" rtl="0" algn="ctr">
                        <a:spcBef>
                          <a:spcPts val="0"/>
                        </a:spcBef>
                        <a:spcAft>
                          <a:spcPts val="0"/>
                        </a:spcAft>
                        <a:buNone/>
                      </a:pPr>
                      <a:r>
                        <a:rPr lang="en-GB"/>
                        <a:t>0.81</a:t>
                      </a:r>
                      <a:endParaRPr/>
                    </a:p>
                  </a:txBody>
                  <a:tcPr marT="91425" marB="91425" marR="91425" marL="91425" anchor="ctr"/>
                </a:tc>
                <a:tc>
                  <a:txBody>
                    <a:bodyPr/>
                    <a:lstStyle/>
                    <a:p>
                      <a:pPr indent="0" lvl="0" marL="0" rtl="0" algn="ctr">
                        <a:spcBef>
                          <a:spcPts val="0"/>
                        </a:spcBef>
                        <a:spcAft>
                          <a:spcPts val="0"/>
                        </a:spcAft>
                        <a:buNone/>
                      </a:pPr>
                      <a:r>
                        <a:rPr lang="en-GB"/>
                        <a:t>1.24</a:t>
                      </a:r>
                      <a:endParaRPr/>
                    </a:p>
                  </a:txBody>
                  <a:tcPr marT="91425" marB="91425" marR="91425" marL="91425" anchor="ctr"/>
                </a:tc>
              </a:tr>
              <a:tr h="381000">
                <a:tc>
                  <a:txBody>
                    <a:bodyPr/>
                    <a:lstStyle/>
                    <a:p>
                      <a:pPr indent="0" lvl="0" marL="0" rtl="0" algn="ctr">
                        <a:spcBef>
                          <a:spcPts val="0"/>
                        </a:spcBef>
                        <a:spcAft>
                          <a:spcPts val="0"/>
                        </a:spcAft>
                        <a:buNone/>
                      </a:pPr>
                      <a:r>
                        <a:rPr lang="en-GB"/>
                        <a:t>Spread</a:t>
                      </a:r>
                      <a:endParaRPr/>
                    </a:p>
                  </a:txBody>
                  <a:tcPr marT="91425" marB="91425" marR="91425" marL="91425" anchor="ctr"/>
                </a:tc>
                <a:tc>
                  <a:txBody>
                    <a:bodyPr/>
                    <a:lstStyle/>
                    <a:p>
                      <a:pPr indent="0" lvl="0" marL="0" rtl="0" algn="ctr">
                        <a:spcBef>
                          <a:spcPts val="0"/>
                        </a:spcBef>
                        <a:spcAft>
                          <a:spcPts val="0"/>
                        </a:spcAft>
                        <a:buNone/>
                      </a:pPr>
                      <a:r>
                        <a:rPr lang="en-GB"/>
                        <a:t>3934.62</a:t>
                      </a:r>
                      <a:endParaRPr/>
                    </a:p>
                  </a:txBody>
                  <a:tcPr marT="91425" marB="91425" marR="91425" marL="91425" anchor="ctr"/>
                </a:tc>
                <a:tc>
                  <a:txBody>
                    <a:bodyPr/>
                    <a:lstStyle/>
                    <a:p>
                      <a:pPr indent="0" lvl="0" marL="0" rtl="0" algn="ctr">
                        <a:spcBef>
                          <a:spcPts val="0"/>
                        </a:spcBef>
                        <a:spcAft>
                          <a:spcPts val="0"/>
                        </a:spcAft>
                        <a:buNone/>
                      </a:pPr>
                      <a:r>
                        <a:rPr lang="en-GB"/>
                        <a:t>1763.33</a:t>
                      </a:r>
                      <a:endParaRPr/>
                    </a:p>
                  </a:txBody>
                  <a:tcPr marT="91425" marB="91425" marR="91425" marL="91425" anchor="ctr"/>
                </a:tc>
                <a:tc>
                  <a:txBody>
                    <a:bodyPr/>
                    <a:lstStyle/>
                    <a:p>
                      <a:pPr indent="0" lvl="0" marL="0" rtl="0" algn="ctr">
                        <a:spcBef>
                          <a:spcPts val="0"/>
                        </a:spcBef>
                        <a:spcAft>
                          <a:spcPts val="0"/>
                        </a:spcAft>
                        <a:buNone/>
                      </a:pPr>
                      <a:r>
                        <a:rPr lang="en-GB"/>
                        <a:t>0.91</a:t>
                      </a:r>
                      <a:endParaRPr/>
                    </a:p>
                  </a:txBody>
                  <a:tcPr marT="91425" marB="91425" marR="91425" marL="91425" anchor="ctr"/>
                </a:tc>
                <a:tc>
                  <a:txBody>
                    <a:bodyPr/>
                    <a:lstStyle/>
                    <a:p>
                      <a:pPr indent="0" lvl="0" marL="0" rtl="0" algn="ctr">
                        <a:spcBef>
                          <a:spcPts val="0"/>
                        </a:spcBef>
                        <a:spcAft>
                          <a:spcPts val="0"/>
                        </a:spcAft>
                        <a:buNone/>
                      </a:pPr>
                      <a:r>
                        <a:rPr lang="en-GB"/>
                        <a:t>1.10</a:t>
                      </a:r>
                      <a:endParaRPr/>
                    </a:p>
                  </a:txBody>
                  <a:tcPr marT="91425" marB="91425" marR="91425" marL="91425" anchor="ctr"/>
                </a:tc>
              </a:tr>
              <a:tr h="381000">
                <a:tc>
                  <a:txBody>
                    <a:bodyPr/>
                    <a:lstStyle/>
                    <a:p>
                      <a:pPr indent="0" lvl="0" marL="0" rtl="0" algn="ctr">
                        <a:spcBef>
                          <a:spcPts val="0"/>
                        </a:spcBef>
                        <a:spcAft>
                          <a:spcPts val="0"/>
                        </a:spcAft>
                        <a:buNone/>
                      </a:pPr>
                      <a:r>
                        <a:rPr lang="en-GB"/>
                        <a:t>Smart Spread</a:t>
                      </a:r>
                      <a:endParaRPr/>
                    </a:p>
                  </a:txBody>
                  <a:tcPr marT="91425" marB="91425" marR="91425" marL="91425" anchor="ctr"/>
                </a:tc>
                <a:tc>
                  <a:txBody>
                    <a:bodyPr/>
                    <a:lstStyle/>
                    <a:p>
                      <a:pPr indent="0" lvl="0" marL="0" rtl="0" algn="ctr">
                        <a:spcBef>
                          <a:spcPts val="0"/>
                        </a:spcBef>
                        <a:spcAft>
                          <a:spcPts val="0"/>
                        </a:spcAft>
                        <a:buNone/>
                      </a:pPr>
                      <a:r>
                        <a:rPr lang="en-GB"/>
                        <a:t>4341.62</a:t>
                      </a:r>
                      <a:endParaRPr/>
                    </a:p>
                  </a:txBody>
                  <a:tcPr marT="91425" marB="91425" marR="91425" marL="91425" anchor="ctr"/>
                </a:tc>
                <a:tc>
                  <a:txBody>
                    <a:bodyPr/>
                    <a:lstStyle/>
                    <a:p>
                      <a:pPr indent="0" lvl="0" marL="0" rtl="0" algn="ctr">
                        <a:spcBef>
                          <a:spcPts val="0"/>
                        </a:spcBef>
                        <a:spcAft>
                          <a:spcPts val="0"/>
                        </a:spcAft>
                        <a:buNone/>
                      </a:pPr>
                      <a:r>
                        <a:rPr lang="en-GB"/>
                        <a:t>1608.49</a:t>
                      </a:r>
                      <a:endParaRPr/>
                    </a:p>
                  </a:txBody>
                  <a:tcPr marT="91425" marB="91425" marR="91425" marL="91425" anchor="ctr"/>
                </a:tc>
                <a:tc>
                  <a:txBody>
                    <a:bodyPr/>
                    <a:lstStyle/>
                    <a:p>
                      <a:pPr indent="0" lvl="0" marL="0" rtl="0" algn="ctr">
                        <a:spcBef>
                          <a:spcPts val="0"/>
                        </a:spcBef>
                        <a:spcAft>
                          <a:spcPts val="0"/>
                        </a:spcAft>
                        <a:buNone/>
                      </a:pPr>
                      <a:r>
                        <a:rPr lang="en-GB"/>
                        <a:t>1</a:t>
                      </a:r>
                      <a:endParaRPr/>
                    </a:p>
                  </a:txBody>
                  <a:tcPr marT="91425" marB="91425" marR="91425" marL="91425" anchor="ctr"/>
                </a:tc>
                <a:tc>
                  <a:txBody>
                    <a:bodyPr/>
                    <a:lstStyle/>
                    <a:p>
                      <a:pPr indent="0" lvl="0" marL="0" rtl="0" algn="ctr">
                        <a:spcBef>
                          <a:spcPts val="0"/>
                        </a:spcBef>
                        <a:spcAft>
                          <a:spcPts val="0"/>
                        </a:spcAft>
                        <a:buNone/>
                      </a:pPr>
                      <a:r>
                        <a:rPr lang="en-GB"/>
                        <a:t>1</a:t>
                      </a:r>
                      <a:endParaRPr/>
                    </a:p>
                  </a:txBody>
                  <a:tcPr marT="91425" marB="91425" marR="91425" marL="914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01" name="Google Shape;201;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Limitations and Future Work</a:t>
            </a:r>
            <a:endParaRPr/>
          </a:p>
        </p:txBody>
      </p:sp>
      <p:sp>
        <p:nvSpPr>
          <p:cNvPr id="395" name="Google Shape;395;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sz="1600"/>
              <a:t>Currently only supports homogeneous clusters</a:t>
            </a:r>
            <a:endParaRPr sz="1600"/>
          </a:p>
          <a:p>
            <a:pPr indent="-317500" lvl="1" marL="914400" rtl="0" algn="l">
              <a:spcBef>
                <a:spcPts val="0"/>
              </a:spcBef>
              <a:spcAft>
                <a:spcPts val="0"/>
              </a:spcAft>
              <a:buSzPts val="1400"/>
              <a:buChar char="○"/>
            </a:pPr>
            <a:r>
              <a:rPr lang="en-GB" sz="1400"/>
              <a:t>Same configuration and on the same PM</a:t>
            </a:r>
            <a:endParaRPr sz="1400"/>
          </a:p>
          <a:p>
            <a:pPr indent="-317500" lvl="1" marL="914400" rtl="0" algn="l">
              <a:spcBef>
                <a:spcPts val="0"/>
              </a:spcBef>
              <a:spcAft>
                <a:spcPts val="0"/>
              </a:spcAft>
              <a:buSzPts val="1400"/>
              <a:buChar char="○"/>
            </a:pPr>
            <a:r>
              <a:rPr lang="en-GB" sz="1400"/>
              <a:t>Transfer learning can transport knowledge among different VMs</a:t>
            </a:r>
            <a:endParaRPr sz="1400"/>
          </a:p>
          <a:p>
            <a:pPr indent="-330200" lvl="0" marL="457200" rtl="0" algn="l">
              <a:spcBef>
                <a:spcPts val="0"/>
              </a:spcBef>
              <a:spcAft>
                <a:spcPts val="0"/>
              </a:spcAft>
              <a:buSzPts val="1600"/>
              <a:buChar char="●"/>
            </a:pPr>
            <a:r>
              <a:rPr lang="en-GB" sz="1600"/>
              <a:t>Doesn’t evolve over time</a:t>
            </a:r>
            <a:endParaRPr sz="1600"/>
          </a:p>
          <a:p>
            <a:pPr indent="-317500" lvl="1" marL="914400" rtl="0" algn="l">
              <a:spcBef>
                <a:spcPts val="0"/>
              </a:spcBef>
              <a:spcAft>
                <a:spcPts val="0"/>
              </a:spcAft>
              <a:buSzPts val="1400"/>
              <a:buChar char="○"/>
            </a:pPr>
            <a:r>
              <a:rPr lang="en-GB" sz="1400"/>
              <a:t>Update the model over time</a:t>
            </a:r>
            <a:endParaRPr sz="1400"/>
          </a:p>
          <a:p>
            <a:pPr indent="-330200" lvl="0" marL="457200" rtl="0" algn="l">
              <a:spcBef>
                <a:spcPts val="0"/>
              </a:spcBef>
              <a:spcAft>
                <a:spcPts val="0"/>
              </a:spcAft>
              <a:buSzPts val="1600"/>
              <a:buChar char="●"/>
            </a:pPr>
            <a:r>
              <a:rPr lang="en-GB" sz="1600"/>
              <a:t>Adding</a:t>
            </a:r>
            <a:r>
              <a:rPr lang="en-GB" sz="1600"/>
              <a:t> new workloads is lengthy and manual</a:t>
            </a:r>
            <a:endParaRPr sz="1600"/>
          </a:p>
          <a:p>
            <a:pPr indent="-317500" lvl="1" marL="914400" rtl="0" algn="l">
              <a:spcBef>
                <a:spcPts val="0"/>
              </a:spcBef>
              <a:spcAft>
                <a:spcPts val="0"/>
              </a:spcAft>
              <a:buSzPts val="1400"/>
              <a:buChar char="○"/>
            </a:pPr>
            <a:r>
              <a:rPr lang="en-GB" sz="1400"/>
              <a:t>Automate the process with monitoring systems</a:t>
            </a:r>
            <a:endParaRPr sz="1400"/>
          </a:p>
          <a:p>
            <a:pPr indent="-330200" lvl="0" marL="457200" rtl="0" algn="l">
              <a:spcBef>
                <a:spcPts val="0"/>
              </a:spcBef>
              <a:spcAft>
                <a:spcPts val="0"/>
              </a:spcAft>
              <a:buSzPts val="1600"/>
              <a:buChar char="●"/>
            </a:pPr>
            <a:r>
              <a:rPr lang="en-GB" sz="1600"/>
              <a:t>Deploy on kubernetes-based serverless platforms</a:t>
            </a:r>
            <a:endParaRPr sz="1600"/>
          </a:p>
          <a:p>
            <a:pPr indent="-330200" lvl="0" marL="457200" rtl="0" algn="l">
              <a:spcBef>
                <a:spcPts val="0"/>
              </a:spcBef>
              <a:spcAft>
                <a:spcPts val="0"/>
              </a:spcAft>
              <a:buSzPts val="1600"/>
              <a:buChar char="●"/>
            </a:pPr>
            <a:r>
              <a:rPr lang="en-GB" sz="1600"/>
              <a:t>Performance isolation techniques for FaaS</a:t>
            </a:r>
            <a:endParaRPr sz="1600"/>
          </a:p>
        </p:txBody>
      </p:sp>
      <p:sp>
        <p:nvSpPr>
          <p:cNvPr id="396" name="Google Shape;396;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0" st="0"/>
                                            </p:txEl>
                                          </p:spTgt>
                                        </p:tgtEl>
                                        <p:attrNameLst>
                                          <p:attrName>style.visibility</p:attrName>
                                        </p:attrNameLst>
                                      </p:cBhvr>
                                      <p:to>
                                        <p:strVal val="visible"/>
                                      </p:to>
                                    </p:set>
                                    <p:animEffect filter="fade" transition="in">
                                      <p:cBhvr>
                                        <p:cTn dur="1000"/>
                                        <p:tgtEl>
                                          <p:spTgt spid="3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1" st="1"/>
                                            </p:txEl>
                                          </p:spTgt>
                                        </p:tgtEl>
                                        <p:attrNameLst>
                                          <p:attrName>style.visibility</p:attrName>
                                        </p:attrNameLst>
                                      </p:cBhvr>
                                      <p:to>
                                        <p:strVal val="visible"/>
                                      </p:to>
                                    </p:set>
                                    <p:animEffect filter="fade" transition="in">
                                      <p:cBhvr>
                                        <p:cTn dur="1000"/>
                                        <p:tgtEl>
                                          <p:spTgt spid="3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2" st="2"/>
                                            </p:txEl>
                                          </p:spTgt>
                                        </p:tgtEl>
                                        <p:attrNameLst>
                                          <p:attrName>style.visibility</p:attrName>
                                        </p:attrNameLst>
                                      </p:cBhvr>
                                      <p:to>
                                        <p:strVal val="visible"/>
                                      </p:to>
                                    </p:set>
                                    <p:animEffect filter="fade" transition="in">
                                      <p:cBhvr>
                                        <p:cTn dur="1000"/>
                                        <p:tgtEl>
                                          <p:spTgt spid="3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3" st="3"/>
                                            </p:txEl>
                                          </p:spTgt>
                                        </p:tgtEl>
                                        <p:attrNameLst>
                                          <p:attrName>style.visibility</p:attrName>
                                        </p:attrNameLst>
                                      </p:cBhvr>
                                      <p:to>
                                        <p:strVal val="visible"/>
                                      </p:to>
                                    </p:set>
                                    <p:animEffect filter="fade" transition="in">
                                      <p:cBhvr>
                                        <p:cTn dur="1000"/>
                                        <p:tgtEl>
                                          <p:spTgt spid="3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4" st="4"/>
                                            </p:txEl>
                                          </p:spTgt>
                                        </p:tgtEl>
                                        <p:attrNameLst>
                                          <p:attrName>style.visibility</p:attrName>
                                        </p:attrNameLst>
                                      </p:cBhvr>
                                      <p:to>
                                        <p:strVal val="visible"/>
                                      </p:to>
                                    </p:set>
                                    <p:animEffect filter="fade" transition="in">
                                      <p:cBhvr>
                                        <p:cTn dur="1000"/>
                                        <p:tgtEl>
                                          <p:spTgt spid="39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5" st="5"/>
                                            </p:txEl>
                                          </p:spTgt>
                                        </p:tgtEl>
                                        <p:attrNameLst>
                                          <p:attrName>style.visibility</p:attrName>
                                        </p:attrNameLst>
                                      </p:cBhvr>
                                      <p:to>
                                        <p:strVal val="visible"/>
                                      </p:to>
                                    </p:set>
                                    <p:animEffect filter="fade" transition="in">
                                      <p:cBhvr>
                                        <p:cTn dur="1000"/>
                                        <p:tgtEl>
                                          <p:spTgt spid="39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6" st="6"/>
                                            </p:txEl>
                                          </p:spTgt>
                                        </p:tgtEl>
                                        <p:attrNameLst>
                                          <p:attrName>style.visibility</p:attrName>
                                        </p:attrNameLst>
                                      </p:cBhvr>
                                      <p:to>
                                        <p:strVal val="visible"/>
                                      </p:to>
                                    </p:set>
                                    <p:animEffect filter="fade" transition="in">
                                      <p:cBhvr>
                                        <p:cTn dur="1000"/>
                                        <p:tgtEl>
                                          <p:spTgt spid="39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7" st="7"/>
                                            </p:txEl>
                                          </p:spTgt>
                                        </p:tgtEl>
                                        <p:attrNameLst>
                                          <p:attrName>style.visibility</p:attrName>
                                        </p:attrNameLst>
                                      </p:cBhvr>
                                      <p:to>
                                        <p:strVal val="visible"/>
                                      </p:to>
                                    </p:set>
                                    <p:animEffect filter="fade" transition="in">
                                      <p:cBhvr>
                                        <p:cTn dur="1000"/>
                                        <p:tgtEl>
                                          <p:spTgt spid="39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xEl>
                                              <p:pRg end="8" st="8"/>
                                            </p:txEl>
                                          </p:spTgt>
                                        </p:tgtEl>
                                        <p:attrNameLst>
                                          <p:attrName>style.visibility</p:attrName>
                                        </p:attrNameLst>
                                      </p:cBhvr>
                                      <p:to>
                                        <p:strVal val="visible"/>
                                      </p:to>
                                    </p:set>
                                    <p:animEffect filter="fade" transition="in">
                                      <p:cBhvr>
                                        <p:cTn dur="1000"/>
                                        <p:tgtEl>
                                          <p:spTgt spid="39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402" name="Google Shape;402;p48"/>
          <p:cNvSpPr txBox="1"/>
          <p:nvPr>
            <p:ph idx="1" type="body"/>
          </p:nvPr>
        </p:nvSpPr>
        <p:spPr>
          <a:xfrm>
            <a:off x="729450" y="185027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GB" sz="1500"/>
              <a:t>Current serverless platforms are oblivious to the type of application being run on them</a:t>
            </a:r>
            <a:endParaRPr sz="1500"/>
          </a:p>
          <a:p>
            <a:pPr indent="-323850" lvl="0" marL="457200" rtl="0" algn="l">
              <a:spcBef>
                <a:spcPts val="0"/>
              </a:spcBef>
              <a:spcAft>
                <a:spcPts val="0"/>
              </a:spcAft>
              <a:buSzPts val="1500"/>
              <a:buChar char="●"/>
            </a:pPr>
            <a:r>
              <a:rPr lang="en-GB" sz="1500"/>
              <a:t>We presented Smart Spread:</a:t>
            </a:r>
            <a:endParaRPr sz="1500"/>
          </a:p>
          <a:p>
            <a:pPr indent="-311150" lvl="1" marL="914400" rtl="0" algn="l">
              <a:spcBef>
                <a:spcPts val="0"/>
              </a:spcBef>
              <a:spcAft>
                <a:spcPts val="0"/>
              </a:spcAft>
              <a:buSzPts val="1300"/>
              <a:buChar char="○"/>
            </a:pPr>
            <a:r>
              <a:rPr lang="en-GB" sz="1300"/>
              <a:t>Uses machine learning to predict the performance</a:t>
            </a:r>
            <a:endParaRPr sz="1300"/>
          </a:p>
          <a:p>
            <a:pPr indent="-311150" lvl="1" marL="914400" rtl="0" algn="l">
              <a:spcBef>
                <a:spcPts val="0"/>
              </a:spcBef>
              <a:spcAft>
                <a:spcPts val="0"/>
              </a:spcAft>
              <a:buSzPts val="1300"/>
              <a:buChar char="○"/>
            </a:pPr>
            <a:r>
              <a:rPr lang="en-GB" sz="1300"/>
              <a:t>Leverages the same performance model for all applications</a:t>
            </a:r>
            <a:endParaRPr sz="1300"/>
          </a:p>
          <a:p>
            <a:pPr indent="-311150" lvl="1" marL="914400" rtl="0" algn="l">
              <a:spcBef>
                <a:spcPts val="0"/>
              </a:spcBef>
              <a:spcAft>
                <a:spcPts val="0"/>
              </a:spcAft>
              <a:buSzPts val="1300"/>
              <a:buChar char="○"/>
            </a:pPr>
            <a:r>
              <a:rPr lang="en-GB" sz="1300"/>
              <a:t>Captures resource-application interactions</a:t>
            </a:r>
            <a:endParaRPr sz="1300"/>
          </a:p>
          <a:p>
            <a:pPr indent="-311150" lvl="1" marL="914400" rtl="0" algn="l">
              <a:spcBef>
                <a:spcPts val="0"/>
              </a:spcBef>
              <a:spcAft>
                <a:spcPts val="0"/>
              </a:spcAft>
              <a:buSzPts val="1300"/>
              <a:buChar char="○"/>
            </a:pPr>
            <a:r>
              <a:rPr lang="en-GB" sz="1300"/>
              <a:t>Chooses the VM that </a:t>
            </a:r>
            <a:r>
              <a:rPr lang="en-GB" sz="1300"/>
              <a:t>maximizes throughput</a:t>
            </a:r>
            <a:endParaRPr sz="1300"/>
          </a:p>
          <a:p>
            <a:pPr indent="-323850" lvl="0" marL="457200" rtl="0" algn="l">
              <a:spcBef>
                <a:spcPts val="0"/>
              </a:spcBef>
              <a:spcAft>
                <a:spcPts val="0"/>
              </a:spcAft>
              <a:buSzPts val="1500"/>
              <a:buChar char="●"/>
            </a:pPr>
            <a:r>
              <a:rPr lang="en-GB" sz="1500"/>
              <a:t>Experimental results show improved throughput as the result.</a:t>
            </a:r>
            <a:endParaRPr sz="1500"/>
          </a:p>
          <a:p>
            <a:pPr indent="-323850" lvl="0" marL="457200" rtl="0" algn="l">
              <a:spcBef>
                <a:spcPts val="0"/>
              </a:spcBef>
              <a:spcAft>
                <a:spcPts val="0"/>
              </a:spcAft>
              <a:buSzPts val="1500"/>
              <a:buChar char="●"/>
            </a:pPr>
            <a:r>
              <a:rPr lang="en-GB" sz="1500"/>
              <a:t>Contact Info: </a:t>
            </a:r>
            <a:endParaRPr sz="1500"/>
          </a:p>
          <a:p>
            <a:pPr indent="-311150" lvl="1" marL="914400" rtl="0" algn="l">
              <a:spcBef>
                <a:spcPts val="0"/>
              </a:spcBef>
              <a:spcAft>
                <a:spcPts val="0"/>
              </a:spcAft>
              <a:buSzPts val="1300"/>
              <a:buChar char="○"/>
            </a:pPr>
            <a:r>
              <a:rPr lang="en-GB" sz="1300"/>
              <a:t>Website:	</a:t>
            </a:r>
            <a:r>
              <a:rPr lang="en-GB" sz="1300" u="sng">
                <a:solidFill>
                  <a:schemeClr val="hlink"/>
                </a:solidFill>
                <a:hlinkClick r:id="rId3"/>
              </a:rPr>
              <a:t>www.</a:t>
            </a:r>
            <a:r>
              <a:rPr lang="en-GB" sz="1300" u="sng">
                <a:solidFill>
                  <a:schemeClr val="hlink"/>
                </a:solidFill>
                <a:latin typeface="Arial"/>
                <a:ea typeface="Arial"/>
                <a:cs typeface="Arial"/>
                <a:sym typeface="Arial"/>
                <a:hlinkClick r:id="rId4"/>
              </a:rPr>
              <a:t>nima-dev.com</a:t>
            </a:r>
            <a:endParaRPr sz="1300"/>
          </a:p>
          <a:p>
            <a:pPr indent="-311150" lvl="1" marL="914400" rtl="0" algn="l">
              <a:spcBef>
                <a:spcPts val="0"/>
              </a:spcBef>
              <a:spcAft>
                <a:spcPts val="0"/>
              </a:spcAft>
              <a:buSzPts val="1300"/>
              <a:buChar char="○"/>
            </a:pPr>
            <a:r>
              <a:rPr lang="en-GB" sz="1300"/>
              <a:t>Twitter:	@nima_mahmoudi</a:t>
            </a:r>
            <a:endParaRPr sz="1300"/>
          </a:p>
        </p:txBody>
      </p:sp>
      <p:sp>
        <p:nvSpPr>
          <p:cNvPr id="403" name="Google Shape;403;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Containerization</a:t>
            </a:r>
            <a:endParaRPr/>
          </a:p>
        </p:txBody>
      </p:sp>
      <p:sp>
        <p:nvSpPr>
          <p:cNvPr id="207" name="Google Shape;207;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lang="en-GB" sz="1500"/>
              <a:t>Cloud applications are packaged or deployed using VMs or Containers</a:t>
            </a:r>
            <a:endParaRPr sz="1500"/>
          </a:p>
          <a:p>
            <a:pPr indent="-323850" lvl="0" marL="457200" rtl="0" algn="l">
              <a:lnSpc>
                <a:spcPct val="150000"/>
              </a:lnSpc>
              <a:spcBef>
                <a:spcPts val="0"/>
              </a:spcBef>
              <a:spcAft>
                <a:spcPts val="0"/>
              </a:spcAft>
              <a:buSzPts val="1500"/>
              <a:buChar char="●"/>
            </a:pPr>
            <a:r>
              <a:rPr lang="en-GB" sz="1500"/>
              <a:t>Containerization has experienced an increase in popularity</a:t>
            </a:r>
            <a:endParaRPr sz="1500"/>
          </a:p>
          <a:p>
            <a:pPr indent="-323850" lvl="0" marL="914400" rtl="0" algn="l">
              <a:lnSpc>
                <a:spcPct val="150000"/>
              </a:lnSpc>
              <a:spcBef>
                <a:spcPts val="0"/>
              </a:spcBef>
              <a:spcAft>
                <a:spcPts val="0"/>
              </a:spcAft>
              <a:buSzPts val="1500"/>
              <a:buAutoNum type="arabicPeriod"/>
            </a:pPr>
            <a:r>
              <a:rPr lang="en-GB" sz="1500"/>
              <a:t>Reduced complexity in deploying tiny services</a:t>
            </a:r>
            <a:endParaRPr sz="1500"/>
          </a:p>
          <a:p>
            <a:pPr indent="-323850" lvl="0" marL="914400" rtl="0" algn="l">
              <a:lnSpc>
                <a:spcPct val="150000"/>
              </a:lnSpc>
              <a:spcBef>
                <a:spcPts val="0"/>
              </a:spcBef>
              <a:spcAft>
                <a:spcPts val="0"/>
              </a:spcAft>
              <a:buSzPts val="1500"/>
              <a:buAutoNum type="arabicPeriod"/>
            </a:pPr>
            <a:r>
              <a:rPr lang="en-GB" sz="1500"/>
              <a:t>Straightforward scaling, removing, and deployment</a:t>
            </a:r>
            <a:endParaRPr sz="1500"/>
          </a:p>
          <a:p>
            <a:pPr indent="-323850" lvl="0" marL="914400" rtl="0" algn="l">
              <a:lnSpc>
                <a:spcPct val="150000"/>
              </a:lnSpc>
              <a:spcBef>
                <a:spcPts val="0"/>
              </a:spcBef>
              <a:spcAft>
                <a:spcPts val="0"/>
              </a:spcAft>
              <a:buSzPts val="1500"/>
              <a:buAutoNum type="arabicPeriod"/>
            </a:pPr>
            <a:r>
              <a:rPr lang="en-GB" sz="1500"/>
              <a:t>Flexibility in leveraging different tools and frameworks</a:t>
            </a:r>
            <a:endParaRPr sz="1500"/>
          </a:p>
          <a:p>
            <a:pPr indent="-323850" lvl="0" marL="914400" rtl="0" algn="l">
              <a:lnSpc>
                <a:spcPct val="150000"/>
              </a:lnSpc>
              <a:spcBef>
                <a:spcPts val="0"/>
              </a:spcBef>
              <a:spcAft>
                <a:spcPts val="0"/>
              </a:spcAft>
              <a:buSzPts val="1500"/>
              <a:buAutoNum type="arabicPeriod"/>
            </a:pPr>
            <a:r>
              <a:rPr lang="en-GB" sz="1500"/>
              <a:t>Increased effectiveness of scalability</a:t>
            </a:r>
            <a:endParaRPr sz="1500"/>
          </a:p>
          <a:p>
            <a:pPr indent="-323850" lvl="0" marL="914400" rtl="0" algn="l">
              <a:lnSpc>
                <a:spcPct val="150000"/>
              </a:lnSpc>
              <a:spcBef>
                <a:spcPts val="0"/>
              </a:spcBef>
              <a:spcAft>
                <a:spcPts val="0"/>
              </a:spcAft>
              <a:buSzPts val="1500"/>
              <a:buAutoNum type="arabicPeriod"/>
            </a:pPr>
            <a:r>
              <a:rPr lang="en-GB" sz="1500"/>
              <a:t>Improved systems resiliency</a:t>
            </a:r>
            <a:endParaRPr sz="1500"/>
          </a:p>
        </p:txBody>
      </p:sp>
      <p:sp>
        <p:nvSpPr>
          <p:cNvPr id="208" name="Google Shape;208;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000"/>
                                        <p:tgtEl>
                                          <p:spTgt spid="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animEffect filter="fade" transition="in">
                                      <p:cBhvr>
                                        <p:cTn dur="1000"/>
                                        <p:tgtEl>
                                          <p:spTgt spid="2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3" st="3"/>
                                            </p:txEl>
                                          </p:spTgt>
                                        </p:tgtEl>
                                        <p:attrNameLst>
                                          <p:attrName>style.visibility</p:attrName>
                                        </p:attrNameLst>
                                      </p:cBhvr>
                                      <p:to>
                                        <p:strVal val="visible"/>
                                      </p:to>
                                    </p:set>
                                    <p:animEffect filter="fade" transition="in">
                                      <p:cBhvr>
                                        <p:cTn dur="1000"/>
                                        <p:tgtEl>
                                          <p:spTgt spid="2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4" st="4"/>
                                            </p:txEl>
                                          </p:spTgt>
                                        </p:tgtEl>
                                        <p:attrNameLst>
                                          <p:attrName>style.visibility</p:attrName>
                                        </p:attrNameLst>
                                      </p:cBhvr>
                                      <p:to>
                                        <p:strVal val="visible"/>
                                      </p:to>
                                    </p:set>
                                    <p:animEffect filter="fade" transition="in">
                                      <p:cBhvr>
                                        <p:cTn dur="1000"/>
                                        <p:tgtEl>
                                          <p:spTgt spid="2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5" st="5"/>
                                            </p:txEl>
                                          </p:spTgt>
                                        </p:tgtEl>
                                        <p:attrNameLst>
                                          <p:attrName>style.visibility</p:attrName>
                                        </p:attrNameLst>
                                      </p:cBhvr>
                                      <p:to>
                                        <p:strVal val="visible"/>
                                      </p:to>
                                    </p:set>
                                    <p:animEffect filter="fade" transition="in">
                                      <p:cBhvr>
                                        <p:cTn dur="1000"/>
                                        <p:tgtEl>
                                          <p:spTgt spid="2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6" st="6"/>
                                            </p:txEl>
                                          </p:spTgt>
                                        </p:tgtEl>
                                        <p:attrNameLst>
                                          <p:attrName>style.visibility</p:attrName>
                                        </p:attrNameLst>
                                      </p:cBhvr>
                                      <p:to>
                                        <p:strVal val="visible"/>
                                      </p:to>
                                    </p:set>
                                    <p:animEffect filter="fade" transition="in">
                                      <p:cBhvr>
                                        <p:cTn dur="1000"/>
                                        <p:tgtEl>
                                          <p:spTgt spid="207">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22"/>
          <p:cNvPicPr preferRelativeResize="0"/>
          <p:nvPr/>
        </p:nvPicPr>
        <p:blipFill rotWithShape="1">
          <a:blip r:embed="rId3">
            <a:alphaModFix/>
          </a:blip>
          <a:srcRect b="0" l="0" r="0" t="0"/>
          <a:stretch/>
        </p:blipFill>
        <p:spPr>
          <a:xfrm>
            <a:off x="1783349" y="342550"/>
            <a:ext cx="5580600" cy="3659700"/>
          </a:xfrm>
          <a:prstGeom prst="rect">
            <a:avLst/>
          </a:prstGeom>
          <a:solidFill>
            <a:srgbClr val="FFFFFF"/>
          </a:solidFill>
          <a:ln cap="rnd" cmpd="sng" w="15875">
            <a:solidFill>
              <a:srgbClr val="30ACEC"/>
            </a:solidFill>
            <a:prstDash val="solid"/>
            <a:round/>
            <a:headEnd len="sm" w="sm" type="none"/>
            <a:tailEnd len="sm" w="sm" type="none"/>
          </a:ln>
        </p:spPr>
      </p:pic>
      <p:sp>
        <p:nvSpPr>
          <p:cNvPr id="214" name="Google Shape;214;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Evolution in Cloud Computing: Going from IaaS to CaaS, PaaS, and FaaS.</a:t>
            </a:r>
            <a:endParaRPr/>
          </a:p>
        </p:txBody>
      </p:sp>
      <p:sp>
        <p:nvSpPr>
          <p:cNvPr id="215" name="Google Shape;215;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Runtime operation and management done by the provider</a:t>
            </a:r>
            <a:endParaRPr sz="1700"/>
          </a:p>
          <a:p>
            <a:pPr indent="-323850" lvl="1" marL="914400" rtl="0" algn="l">
              <a:spcBef>
                <a:spcPts val="0"/>
              </a:spcBef>
              <a:spcAft>
                <a:spcPts val="0"/>
              </a:spcAft>
              <a:buSzPts val="1500"/>
              <a:buChar char="○"/>
            </a:pPr>
            <a:r>
              <a:rPr lang="en-GB" sz="1500"/>
              <a:t>Reduces the overhead for the software owner</a:t>
            </a:r>
            <a:endParaRPr sz="1500"/>
          </a:p>
          <a:p>
            <a:pPr indent="-323850" lvl="1" marL="914400" rtl="0" algn="l">
              <a:spcBef>
                <a:spcPts val="0"/>
              </a:spcBef>
              <a:spcAft>
                <a:spcPts val="0"/>
              </a:spcAft>
              <a:buSzPts val="1500"/>
              <a:buChar char="○"/>
            </a:pPr>
            <a:r>
              <a:rPr lang="en-GB" sz="1500"/>
              <a:t>Provisioning</a:t>
            </a:r>
            <a:endParaRPr sz="1500"/>
          </a:p>
          <a:p>
            <a:pPr indent="-323850" lvl="1" marL="914400" rtl="0" algn="l">
              <a:spcBef>
                <a:spcPts val="0"/>
              </a:spcBef>
              <a:spcAft>
                <a:spcPts val="0"/>
              </a:spcAft>
              <a:buSzPts val="1500"/>
              <a:buChar char="○"/>
            </a:pPr>
            <a:r>
              <a:rPr lang="en-GB" sz="1500"/>
              <a:t>Scaling resources</a:t>
            </a:r>
            <a:endParaRPr sz="1500"/>
          </a:p>
          <a:p>
            <a:pPr indent="-336550" lvl="0" marL="457200" rtl="0" algn="l">
              <a:spcBef>
                <a:spcPts val="0"/>
              </a:spcBef>
              <a:spcAft>
                <a:spcPts val="0"/>
              </a:spcAft>
              <a:buSzPts val="1700"/>
              <a:buChar char="●"/>
            </a:pPr>
            <a:r>
              <a:rPr lang="en-GB" sz="1700"/>
              <a:t>Software is developed by writing functions</a:t>
            </a:r>
            <a:endParaRPr sz="1700"/>
          </a:p>
          <a:p>
            <a:pPr indent="-323850" lvl="1" marL="914400" rtl="0" algn="l">
              <a:spcBef>
                <a:spcPts val="0"/>
              </a:spcBef>
              <a:spcAft>
                <a:spcPts val="0"/>
              </a:spcAft>
              <a:buSzPts val="1500"/>
              <a:buChar char="○"/>
            </a:pPr>
            <a:r>
              <a:rPr lang="en-GB" sz="1500"/>
              <a:t>Well-defined interface</a:t>
            </a:r>
            <a:endParaRPr sz="1500"/>
          </a:p>
          <a:p>
            <a:pPr indent="-323850" lvl="1" marL="914400" rtl="0" algn="l">
              <a:spcBef>
                <a:spcPts val="0"/>
              </a:spcBef>
              <a:spcAft>
                <a:spcPts val="0"/>
              </a:spcAft>
              <a:buSzPts val="1500"/>
              <a:buChar char="○"/>
            </a:pPr>
            <a:r>
              <a:rPr lang="en-GB" sz="1500"/>
              <a:t>Functions deployed separately</a:t>
            </a:r>
            <a:endParaRPr sz="1500"/>
          </a:p>
        </p:txBody>
      </p:sp>
      <p:sp>
        <p:nvSpPr>
          <p:cNvPr id="221" name="Google Shape;221;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Serverless Computing</a:t>
            </a:r>
            <a:endParaRPr/>
          </a:p>
        </p:txBody>
      </p:sp>
      <p:sp>
        <p:nvSpPr>
          <p:cNvPr id="222" name="Google Shape;222;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0" st="0"/>
                                            </p:txEl>
                                          </p:spTgt>
                                        </p:tgtEl>
                                        <p:attrNameLst>
                                          <p:attrName>style.visibility</p:attrName>
                                        </p:attrNameLst>
                                      </p:cBhvr>
                                      <p:to>
                                        <p:strVal val="visible"/>
                                      </p:to>
                                    </p:set>
                                    <p:animEffect filter="fade" transition="in">
                                      <p:cBhvr>
                                        <p:cTn dur="1000"/>
                                        <p:tgtEl>
                                          <p:spTgt spid="2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1" st="1"/>
                                            </p:txEl>
                                          </p:spTgt>
                                        </p:tgtEl>
                                        <p:attrNameLst>
                                          <p:attrName>style.visibility</p:attrName>
                                        </p:attrNameLst>
                                      </p:cBhvr>
                                      <p:to>
                                        <p:strVal val="visible"/>
                                      </p:to>
                                    </p:set>
                                    <p:animEffect filter="fade" transition="in">
                                      <p:cBhvr>
                                        <p:cTn dur="1000"/>
                                        <p:tgtEl>
                                          <p:spTgt spid="2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2" st="2"/>
                                            </p:txEl>
                                          </p:spTgt>
                                        </p:tgtEl>
                                        <p:attrNameLst>
                                          <p:attrName>style.visibility</p:attrName>
                                        </p:attrNameLst>
                                      </p:cBhvr>
                                      <p:to>
                                        <p:strVal val="visible"/>
                                      </p:to>
                                    </p:set>
                                    <p:animEffect filter="fade" transition="in">
                                      <p:cBhvr>
                                        <p:cTn dur="1000"/>
                                        <p:tgtEl>
                                          <p:spTgt spid="2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3" st="3"/>
                                            </p:txEl>
                                          </p:spTgt>
                                        </p:tgtEl>
                                        <p:attrNameLst>
                                          <p:attrName>style.visibility</p:attrName>
                                        </p:attrNameLst>
                                      </p:cBhvr>
                                      <p:to>
                                        <p:strVal val="visible"/>
                                      </p:to>
                                    </p:set>
                                    <p:animEffect filter="fade" transition="in">
                                      <p:cBhvr>
                                        <p:cTn dur="1000"/>
                                        <p:tgtEl>
                                          <p:spTgt spid="2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4" st="4"/>
                                            </p:txEl>
                                          </p:spTgt>
                                        </p:tgtEl>
                                        <p:attrNameLst>
                                          <p:attrName>style.visibility</p:attrName>
                                        </p:attrNameLst>
                                      </p:cBhvr>
                                      <p:to>
                                        <p:strVal val="visible"/>
                                      </p:to>
                                    </p:set>
                                    <p:animEffect filter="fade" transition="in">
                                      <p:cBhvr>
                                        <p:cTn dur="1000"/>
                                        <p:tgtEl>
                                          <p:spTgt spid="2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5" st="5"/>
                                            </p:txEl>
                                          </p:spTgt>
                                        </p:tgtEl>
                                        <p:attrNameLst>
                                          <p:attrName>style.visibility</p:attrName>
                                        </p:attrNameLst>
                                      </p:cBhvr>
                                      <p:to>
                                        <p:strVal val="visible"/>
                                      </p:to>
                                    </p:set>
                                    <p:animEffect filter="fade" transition="in">
                                      <p:cBhvr>
                                        <p:cTn dur="1000"/>
                                        <p:tgtEl>
                                          <p:spTgt spid="2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xEl>
                                              <p:pRg end="6" st="6"/>
                                            </p:txEl>
                                          </p:spTgt>
                                        </p:tgtEl>
                                        <p:attrNameLst>
                                          <p:attrName>style.visibility</p:attrName>
                                        </p:attrNameLst>
                                      </p:cBhvr>
                                      <p:to>
                                        <p:strVal val="visible"/>
                                      </p:to>
                                    </p:set>
                                    <p:animEffect filter="fade" transition="in">
                                      <p:cBhvr>
                                        <p:cTn dur="1000"/>
                                        <p:tgtEl>
                                          <p:spTgt spid="22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Structure of an example FaaS platform.</a:t>
            </a:r>
            <a:endParaRPr/>
          </a:p>
        </p:txBody>
      </p:sp>
      <p:sp>
        <p:nvSpPr>
          <p:cNvPr id="228" name="Google Shape;22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229" name="Google Shape;229;p24"/>
          <p:cNvPicPr preferRelativeResize="0"/>
          <p:nvPr/>
        </p:nvPicPr>
        <p:blipFill rotWithShape="1">
          <a:blip r:embed="rId3">
            <a:alphaModFix/>
          </a:blip>
          <a:srcRect b="0" l="0" r="0" t="0"/>
          <a:stretch/>
        </p:blipFill>
        <p:spPr>
          <a:xfrm>
            <a:off x="2719502" y="601974"/>
            <a:ext cx="3705000" cy="3481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5"/>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Example: A cheque depositing application</a:t>
            </a:r>
            <a:endParaRPr/>
          </a:p>
        </p:txBody>
      </p:sp>
      <p:pic>
        <p:nvPicPr>
          <p:cNvPr id="235" name="Google Shape;235;p25"/>
          <p:cNvPicPr preferRelativeResize="0"/>
          <p:nvPr/>
        </p:nvPicPr>
        <p:blipFill rotWithShape="1">
          <a:blip r:embed="rId3">
            <a:alphaModFix/>
          </a:blip>
          <a:srcRect b="0" l="0" r="0" t="0"/>
          <a:stretch/>
        </p:blipFill>
        <p:spPr>
          <a:xfrm>
            <a:off x="724950" y="1944388"/>
            <a:ext cx="7697401" cy="1367013"/>
          </a:xfrm>
          <a:prstGeom prst="rect">
            <a:avLst/>
          </a:prstGeom>
          <a:noFill/>
          <a:ln>
            <a:noFill/>
          </a:ln>
        </p:spPr>
      </p:pic>
      <p:sp>
        <p:nvSpPr>
          <p:cNvPr id="236" name="Google Shape;236;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b="1" lang="en-GB" sz="1900"/>
              <a:t>Ability to deliver on performance</a:t>
            </a:r>
            <a:endParaRPr b="1" sz="1900"/>
          </a:p>
          <a:p>
            <a:pPr indent="-349250" lvl="0" marL="457200" rtl="0" algn="l">
              <a:lnSpc>
                <a:spcPct val="150000"/>
              </a:lnSpc>
              <a:spcBef>
                <a:spcPts val="0"/>
              </a:spcBef>
              <a:spcAft>
                <a:spcPts val="0"/>
              </a:spcAft>
              <a:buSzPts val="1900"/>
              <a:buChar char="●"/>
            </a:pPr>
            <a:r>
              <a:rPr b="1" lang="en-GB" sz="1900"/>
              <a:t>Understanding the resource management</a:t>
            </a:r>
            <a:endParaRPr b="1" sz="1900"/>
          </a:p>
          <a:p>
            <a:pPr indent="-349250" lvl="1" marL="914400" rtl="0" algn="l">
              <a:lnSpc>
                <a:spcPct val="150000"/>
              </a:lnSpc>
              <a:spcBef>
                <a:spcPts val="0"/>
              </a:spcBef>
              <a:spcAft>
                <a:spcPts val="0"/>
              </a:spcAft>
              <a:buSzPts val="1900"/>
              <a:buChar char="○"/>
            </a:pPr>
            <a:r>
              <a:rPr lang="en-GB" sz="1900"/>
              <a:t>CPU, RAM, or I/O Intensive</a:t>
            </a:r>
            <a:endParaRPr b="1" sz="1900"/>
          </a:p>
          <a:p>
            <a:pPr indent="-349250" lvl="0" marL="457200" rtl="0" algn="l">
              <a:lnSpc>
                <a:spcPct val="150000"/>
              </a:lnSpc>
              <a:spcBef>
                <a:spcPts val="0"/>
              </a:spcBef>
              <a:spcAft>
                <a:spcPts val="0"/>
              </a:spcAft>
              <a:buSzPts val="1900"/>
              <a:buChar char="●"/>
            </a:pPr>
            <a:r>
              <a:rPr lang="en-GB" sz="1900"/>
              <a:t>Security isolation of functions</a:t>
            </a:r>
            <a:endParaRPr sz="1900"/>
          </a:p>
          <a:p>
            <a:pPr indent="-349250" lvl="0" marL="457200" rtl="0" algn="l">
              <a:lnSpc>
                <a:spcPct val="150000"/>
              </a:lnSpc>
              <a:spcBef>
                <a:spcPts val="0"/>
              </a:spcBef>
              <a:spcAft>
                <a:spcPts val="0"/>
              </a:spcAft>
              <a:buSzPts val="1900"/>
              <a:buChar char="●"/>
            </a:pPr>
            <a:r>
              <a:rPr lang="en-GB" sz="1900"/>
              <a:t>DDoS resistance</a:t>
            </a:r>
            <a:endParaRPr sz="1900"/>
          </a:p>
        </p:txBody>
      </p:sp>
      <p:sp>
        <p:nvSpPr>
          <p:cNvPr id="242" name="Google Shape;242;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Serverless Challenges For The Provider</a:t>
            </a:r>
            <a:endParaRPr/>
          </a:p>
        </p:txBody>
      </p:sp>
      <p:sp>
        <p:nvSpPr>
          <p:cNvPr id="243" name="Google Shape;243;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animEffect filter="fade" transition="in">
                                      <p:cBhvr>
                                        <p:cTn dur="1000"/>
                                        <p:tgtEl>
                                          <p:spTgt spid="2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animEffect filter="fade" transition="in">
                                      <p:cBhvr>
                                        <p:cTn dur="1000"/>
                                        <p:tgtEl>
                                          <p:spTgt spid="2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animEffect filter="fade" transition="in">
                                      <p:cBhvr>
                                        <p:cTn dur="1000"/>
                                        <p:tgtEl>
                                          <p:spTgt spid="24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animEffect filter="fade" transition="in">
                                      <p:cBhvr>
                                        <p:cTn dur="1000"/>
                                        <p:tgtEl>
                                          <p:spTgt spid="24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xEl>
                                              <p:pRg end="4" st="4"/>
                                            </p:txEl>
                                          </p:spTgt>
                                        </p:tgtEl>
                                        <p:attrNameLst>
                                          <p:attrName>style.visibility</p:attrName>
                                        </p:attrNameLst>
                                      </p:cBhvr>
                                      <p:to>
                                        <p:strVal val="visible"/>
                                      </p:to>
                                    </p:set>
                                    <p:animEffect filter="fade" transition="in">
                                      <p:cBhvr>
                                        <p:cTn dur="1000"/>
                                        <p:tgtEl>
                                          <p:spTgt spid="24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